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5vkmmmbs33wJZtW6NcpPvnIJl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128" y="-36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7" name="Google Shape;47;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58" name="Google Shape;158;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8" name="Google Shape;168;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8" name="Google Shape;178;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88" name="Google Shape;188;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7" name="Google Shape;197;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6" name="Google Shape;206;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15" name="Google Shape;215;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222" name="Google Shape;222;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58" name="Google Shape;58;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68" name="Google Shape;68;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8" name="Google Shape;78;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8" name="Google Shape;88;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8" name="Google Shape;98;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2" name="Google Shape;112;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4" name="Google Shape;134;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48" name="Google Shape;148;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14350" y="2840568"/>
            <a:ext cx="5829300" cy="1960034"/>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9"/>
          <p:cNvSpPr txBox="1">
            <a:spLocks noGrp="1"/>
          </p:cNvSpPr>
          <p:nvPr>
            <p:ph type="body" idx="1"/>
          </p:nvPr>
        </p:nvSpPr>
        <p:spPr>
          <a:xfrm>
            <a:off x="1028700" y="5181600"/>
            <a:ext cx="480060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19"/>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20"/>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21"/>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41735" y="5875866"/>
            <a:ext cx="5829301" cy="181610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2"/>
          <p:cNvSpPr txBox="1">
            <a:spLocks noGrp="1"/>
          </p:cNvSpPr>
          <p:nvPr>
            <p:ph type="body" idx="1"/>
          </p:nvPr>
        </p:nvSpPr>
        <p:spPr>
          <a:xfrm>
            <a:off x="541735" y="3875618"/>
            <a:ext cx="5829301" cy="200025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2"/>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3"/>
          <p:cNvSpPr txBox="1">
            <a:spLocks noGrp="1"/>
          </p:cNvSpPr>
          <p:nvPr>
            <p:ph type="body" idx="1"/>
          </p:nvPr>
        </p:nvSpPr>
        <p:spPr>
          <a:xfrm>
            <a:off x="257175" y="2844800"/>
            <a:ext cx="2257425" cy="8045451"/>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3"/>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42900" y="36618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4"/>
          <p:cNvSpPr txBox="1">
            <a:spLocks noGrp="1"/>
          </p:cNvSpPr>
          <p:nvPr>
            <p:ph type="body" idx="1"/>
          </p:nvPr>
        </p:nvSpPr>
        <p:spPr>
          <a:xfrm>
            <a:off x="342900" y="2046816"/>
            <a:ext cx="3030142" cy="85301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4"/>
          <p:cNvSpPr txBox="1">
            <a:spLocks noGrp="1"/>
          </p:cNvSpPr>
          <p:nvPr>
            <p:ph type="body" idx="2"/>
          </p:nvPr>
        </p:nvSpPr>
        <p:spPr>
          <a:xfrm>
            <a:off x="3483769" y="2046816"/>
            <a:ext cx="3031332"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1" name="Google Shape;31;p24"/>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5"/>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342900" y="364066"/>
            <a:ext cx="2256235"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1"/>
          </p:nvPr>
        </p:nvSpPr>
        <p:spPr>
          <a:xfrm>
            <a:off x="2681286" y="364066"/>
            <a:ext cx="3833814" cy="7804152"/>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26"/>
          <p:cNvSpPr txBox="1">
            <a:spLocks noGrp="1"/>
          </p:cNvSpPr>
          <p:nvPr>
            <p:ph type="body" idx="2"/>
          </p:nvPr>
        </p:nvSpPr>
        <p:spPr>
          <a:xfrm>
            <a:off x="342900" y="1913466"/>
            <a:ext cx="2256235" cy="62547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26"/>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344216" y="6400800"/>
            <a:ext cx="41148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27"/>
          <p:cNvSpPr>
            <a:spLocks noGrp="1"/>
          </p:cNvSpPr>
          <p:nvPr>
            <p:ph type="pic" idx="2"/>
          </p:nvPr>
        </p:nvSpPr>
        <p:spPr>
          <a:xfrm>
            <a:off x="1344216" y="817032"/>
            <a:ext cx="4114801" cy="5486401"/>
          </a:xfrm>
          <a:prstGeom prst="rect">
            <a:avLst/>
          </a:prstGeom>
          <a:noFill/>
          <a:ln>
            <a:noFill/>
          </a:ln>
        </p:spPr>
      </p:sp>
      <p:sp>
        <p:nvSpPr>
          <p:cNvPr id="43" name="Google Shape;43;p27"/>
          <p:cNvSpPr txBox="1">
            <a:spLocks noGrp="1"/>
          </p:cNvSpPr>
          <p:nvPr>
            <p:ph type="body" idx="1"/>
          </p:nvPr>
        </p:nvSpPr>
        <p:spPr>
          <a:xfrm>
            <a:off x="1344216" y="7156450"/>
            <a:ext cx="41148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27"/>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Brochure%2049th%20CSY.pptx" TargetMode="External"/><Relationship Id="rId3" Type="http://schemas.openxmlformats.org/officeDocument/2006/relationships/hyperlink" Target="http://www.nif.org.in/" TargetMode="External"/><Relationship Id="rId7" Type="http://schemas.openxmlformats.org/officeDocument/2006/relationships/hyperlink" Target="https://maps.app.goo.gl/m3wJpHJgGkhzsQqc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risti.org/" TargetMode="External"/><Relationship Id="rId11" Type="http://schemas.openxmlformats.org/officeDocument/2006/relationships/image" Target="../media/image3.jpg"/><Relationship Id="rId5" Type="http://schemas.openxmlformats.org/officeDocument/2006/relationships/hyperlink" Target="http://www.pallesrujana.org/" TargetMode="External"/><Relationship Id="rId10" Type="http://schemas.openxmlformats.org/officeDocument/2006/relationships/image" Target="../media/image2.png"/><Relationship Id="rId4" Type="http://schemas.openxmlformats.org/officeDocument/2006/relationships/hyperlink" Target="http://www.nifindia.org/" TargetMode="External"/><Relationship Id="rId9"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nifindia.org/"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pallesruja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www.pallesrujana.org/" TargetMode="External"/><Relationship Id="rId7"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mailto:president@pallesrujana.org" TargetMode="Externa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284322" y="27802"/>
            <a:ext cx="5226600" cy="867259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00B050"/>
                </a:solidFill>
                <a:latin typeface="Cambria"/>
                <a:ea typeface="Cambria"/>
                <a:cs typeface="Cambria"/>
                <a:sym typeface="Cambria"/>
              </a:rPr>
              <a:t>49th Chinna Shodha Yatra</a:t>
            </a:r>
            <a:endParaRPr lang="en-US"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by Palle Srujana</a:t>
            </a:r>
          </a:p>
          <a:p>
            <a:pPr algn="ctr">
              <a:spcAft>
                <a:spcPts val="1000"/>
              </a:spcAft>
            </a:pPr>
            <a:r>
              <a:rPr lang="en-US" b="1" dirty="0" err="1">
                <a:effectLst/>
                <a:latin typeface="Calibri" panose="020F0502020204030204" pitchFamily="34" charset="0"/>
                <a:ea typeface="Calibri" panose="020F0502020204030204" pitchFamily="34" charset="0"/>
                <a:cs typeface="Mangal" panose="02040503050203030202" pitchFamily="18" charset="0"/>
              </a:rPr>
              <a:t>Kadanutala</a:t>
            </a:r>
            <a:r>
              <a:rPr lang="en-US" b="1" dirty="0">
                <a:effectLst/>
                <a:latin typeface="Calibri" panose="020F0502020204030204" pitchFamily="34" charset="0"/>
                <a:ea typeface="Calibri" panose="020F0502020204030204" pitchFamily="34" charset="0"/>
                <a:cs typeface="Mangal" panose="02040503050203030202" pitchFamily="18" charset="0"/>
              </a:rPr>
              <a:t> – </a:t>
            </a:r>
            <a:r>
              <a:rPr lang="en-US" b="1" dirty="0" err="1">
                <a:effectLst/>
                <a:latin typeface="Calibri" panose="020F0502020204030204" pitchFamily="34" charset="0"/>
                <a:ea typeface="Calibri" panose="020F0502020204030204" pitchFamily="34" charset="0"/>
                <a:cs typeface="Mangal" panose="02040503050203030202" pitchFamily="18" charset="0"/>
              </a:rPr>
              <a:t>Juvvaladinne</a:t>
            </a:r>
            <a:r>
              <a:rPr lang="en-US" b="1" dirty="0">
                <a:effectLst/>
                <a:latin typeface="Calibri" panose="020F0502020204030204" pitchFamily="34" charset="0"/>
                <a:ea typeface="Calibri" panose="020F0502020204030204" pitchFamily="34" charset="0"/>
                <a:cs typeface="Mangal" panose="02040503050203030202" pitchFamily="18" charset="0"/>
              </a:rPr>
              <a:t> – </a:t>
            </a:r>
            <a:r>
              <a:rPr lang="en-US" b="1" dirty="0" err="1">
                <a:effectLst/>
                <a:latin typeface="Calibri" panose="020F0502020204030204" pitchFamily="34" charset="0"/>
                <a:ea typeface="Calibri" panose="020F0502020204030204" pitchFamily="34" charset="0"/>
                <a:cs typeface="Mangal" panose="02040503050203030202" pitchFamily="18" charset="0"/>
              </a:rPr>
              <a:t>Nadimpalli</a:t>
            </a:r>
            <a:r>
              <a:rPr lang="en-US" b="1" dirty="0">
                <a:effectLst/>
                <a:latin typeface="Calibri" panose="020F0502020204030204" pitchFamily="34" charset="0"/>
                <a:ea typeface="Calibri" panose="020F0502020204030204" pitchFamily="34" charset="0"/>
                <a:cs typeface="Mangal" panose="02040503050203030202" pitchFamily="18" charset="0"/>
              </a:rPr>
              <a:t> – Mavilla </a:t>
            </a:r>
            <a:r>
              <a:rPr lang="en-US" b="1" dirty="0" err="1">
                <a:effectLst/>
                <a:latin typeface="Calibri" panose="020F0502020204030204" pitchFamily="34" charset="0"/>
                <a:ea typeface="Calibri" panose="020F0502020204030204" pitchFamily="34" charset="0"/>
                <a:cs typeface="Mangal" panose="02040503050203030202" pitchFamily="18" charset="0"/>
              </a:rPr>
              <a:t>doruvu</a:t>
            </a:r>
            <a:endParaRPr lang="en-US" b="1" dirty="0">
              <a:effectLst/>
              <a:latin typeface="Calibri" panose="020F0502020204030204" pitchFamily="34" charset="0"/>
              <a:ea typeface="Calibri" panose="020F0502020204030204" pitchFamily="34" charset="0"/>
              <a:cs typeface="Mangal" panose="02040503050203030202" pitchFamily="18" charset="0"/>
            </a:endParaRPr>
          </a:p>
          <a:p>
            <a:pPr algn="ctr">
              <a:spcAft>
                <a:spcPts val="1000"/>
              </a:spcAft>
            </a:pPr>
            <a:r>
              <a:rPr lang="en-US" b="1" dirty="0" err="1">
                <a:solidFill>
                  <a:srgbClr val="7030A0"/>
                </a:solidFill>
                <a:effectLst/>
                <a:latin typeface="Calibri" panose="020F0502020204030204" pitchFamily="34" charset="0"/>
                <a:ea typeface="Calibri" panose="020F0502020204030204" pitchFamily="34" charset="0"/>
                <a:cs typeface="Mangal" panose="02040503050203030202" pitchFamily="18" charset="0"/>
              </a:rPr>
              <a:t>Dist</a:t>
            </a:r>
            <a:r>
              <a:rPr lang="en-US" b="1" dirty="0">
                <a:solidFill>
                  <a:srgbClr val="7030A0"/>
                </a:solidFill>
                <a:effectLst/>
                <a:latin typeface="Calibri" panose="020F0502020204030204" pitchFamily="34" charset="0"/>
                <a:ea typeface="Calibri" panose="020F0502020204030204" pitchFamily="34" charset="0"/>
                <a:cs typeface="Mangal" panose="02040503050203030202" pitchFamily="18" charset="0"/>
              </a:rPr>
              <a:t> Potti Sriramulu Nellore, Andhra Pradesh</a:t>
            </a:r>
          </a:p>
          <a:p>
            <a:pPr algn="ctr">
              <a:spcAft>
                <a:spcPts val="1000"/>
              </a:spcAft>
            </a:pPr>
            <a:r>
              <a:rPr lang="en-US" sz="1600" b="1" i="0" u="none" strike="noStrike" cap="none" dirty="0">
                <a:solidFill>
                  <a:srgbClr val="CE1C00"/>
                </a:solidFill>
                <a:latin typeface="Calibri" panose="020F0502020204030204" pitchFamily="34" charset="0"/>
                <a:ea typeface="Calibri" panose="020F0502020204030204" pitchFamily="34" charset="0"/>
                <a:cs typeface="Arial" panose="020B0604020202020204" pitchFamily="34" charset="0"/>
                <a:sym typeface="Times"/>
              </a:rPr>
              <a:t>30 August -1 September, 2024</a:t>
            </a:r>
            <a:endParaRPr lang="en-US" sz="1600" b="1" i="0" u="none" strike="noStrike" cap="none" dirty="0">
              <a:solidFill>
                <a:srgbClr val="CE1C00"/>
              </a:solidFill>
              <a:latin typeface="Times"/>
              <a:ea typeface="Times"/>
              <a:cs typeface="Times"/>
              <a:sym typeface="Times"/>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Background</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B050"/>
                </a:solidFill>
                <a:latin typeface="Cambria"/>
                <a:ea typeface="Cambria"/>
                <a:cs typeface="Cambria"/>
                <a:sym typeface="Cambria"/>
              </a:rPr>
              <a:t>	</a:t>
            </a:r>
            <a:r>
              <a:rPr lang="en-US" sz="1200" b="0" i="0" u="none" strike="noStrike" cap="none" dirty="0" err="1">
                <a:solidFill>
                  <a:srgbClr val="00B050"/>
                </a:solidFill>
                <a:latin typeface="Cambria"/>
                <a:ea typeface="Cambria"/>
                <a:cs typeface="Cambria"/>
                <a:sym typeface="Cambria"/>
              </a:rPr>
              <a:t>Shodha</a:t>
            </a:r>
            <a:r>
              <a:rPr lang="en-US" sz="1200" b="0"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The inspiration for Chinna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came from National Innovation Foundation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NIF</a:t>
            </a:r>
            <a:r>
              <a:rPr lang="en-US" sz="1200" b="0" i="0" u="none" strike="noStrike" cap="none" dirty="0">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http://www.nifindia.org</a:t>
            </a:r>
            <a:r>
              <a:rPr lang="en-US" sz="1200" b="0" i="0" u="none" strike="noStrike" cap="none" dirty="0">
                <a:solidFill>
                  <a:srgbClr val="000000"/>
                </a:solidFill>
                <a:latin typeface="Cambria"/>
                <a:ea typeface="Cambria"/>
                <a:cs typeface="Cambria"/>
                <a:sym typeface="Cambria"/>
              </a:rPr>
              <a: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and/or </a:t>
            </a:r>
            <a:r>
              <a:rPr lang="en-US" sz="1200" b="0" i="0" u="sng" strike="noStrike" cap="none" dirty="0">
                <a:solidFill>
                  <a:srgbClr val="0000FF"/>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http://www.sristi.org</a:t>
            </a:r>
            <a:r>
              <a:rPr lang="en-US" sz="1200" b="0" i="0" u="none" strike="noStrike" cap="none" dirty="0">
                <a:solidFill>
                  <a:srgbClr val="000000"/>
                </a:solidFill>
                <a:latin typeface="Cambria"/>
                <a:ea typeface="Cambria"/>
                <a:cs typeface="Cambria"/>
                <a:sym typeface="Cambria"/>
              </a:rPr>
              <a:t> for more details on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t>
            </a: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lang="en-US"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Palle Srujana, a non-profit, non-government  and voluntary organization focused mainly on Rural Knowledge and Creativity, is the overall coordinator for the Chinna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Yatras in Telangana and Andhra Pradesh. Please visit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http://www.pallesrujana.org</a:t>
            </a:r>
            <a:r>
              <a:rPr lang="en-US" sz="1200" b="0" i="0" u="none" strike="noStrike" cap="none" dirty="0">
                <a:solidFill>
                  <a:srgbClr val="000000"/>
                </a:solidFill>
                <a:latin typeface="Cambria"/>
                <a:ea typeface="Cambria"/>
                <a:cs typeface="Cambria"/>
                <a:sym typeface="Cambria"/>
              </a:rPr>
              <a:t> for more details about the initiatives of Palle Srujana.</a:t>
            </a:r>
            <a:endParaRPr lang="en-US" sz="3200" b="1" i="1"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None/>
            </a:pPr>
            <a:endParaRPr lang="en-US" sz="1400" b="1" i="1" u="none" strike="noStrike" cap="none" dirty="0">
              <a:solidFill>
                <a:srgbClr val="00B050"/>
              </a:solidFill>
              <a:latin typeface="Cambria"/>
              <a:ea typeface="Cambria"/>
              <a:cs typeface="Cambria"/>
              <a:sym typeface="Cambria"/>
            </a:endParaRPr>
          </a:p>
          <a:p>
            <a:pPr marL="0" marR="0" lvl="0" indent="0" algn="just" rtl="0">
              <a:lnSpc>
                <a:spcPct val="100000"/>
              </a:lnSpc>
              <a:spcBef>
                <a:spcPts val="0"/>
              </a:spcBef>
              <a:spcAft>
                <a:spcPts val="0"/>
              </a:spcAft>
              <a:buNone/>
            </a:pPr>
            <a:r>
              <a:rPr lang="en-US" sz="1400" b="1" i="1" u="none" strike="noStrike" cap="none" dirty="0">
                <a:solidFill>
                  <a:srgbClr val="00B050"/>
                </a:solidFill>
                <a:latin typeface="Cambria"/>
                <a:ea typeface="Cambria"/>
                <a:cs typeface="Cambria"/>
                <a:sym typeface="Cambria"/>
              </a:rPr>
              <a:t>49th Chinna Shodha Yatra</a:t>
            </a:r>
            <a:endParaRPr lang="en-US" sz="12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Forty </a:t>
            </a:r>
            <a:r>
              <a:rPr lang="en-US" sz="1200" b="1" dirty="0">
                <a:latin typeface="Calibri"/>
                <a:ea typeface="Calibri"/>
                <a:cs typeface="Calibri"/>
                <a:sym typeface="Calibri"/>
              </a:rPr>
              <a:t>Ninth</a:t>
            </a:r>
            <a:r>
              <a:rPr lang="en-US" sz="1200" b="1" i="0" u="none" strike="noStrike" cap="none" dirty="0">
                <a:solidFill>
                  <a:srgbClr val="000000"/>
                </a:solidFill>
                <a:latin typeface="Calibri"/>
                <a:ea typeface="Calibri"/>
                <a:cs typeface="Calibri"/>
                <a:sym typeface="Calibri"/>
              </a:rPr>
              <a:t> Chinna Shodha Yatra (49th CSY)</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Date:</a:t>
            </a:r>
            <a:r>
              <a:rPr lang="en-US" sz="1200" b="0" i="0" u="none" strike="noStrike" cap="none" dirty="0">
                <a:solidFill>
                  <a:srgbClr val="000000"/>
                </a:solidFill>
                <a:latin typeface="Calibri"/>
                <a:ea typeface="Calibri"/>
                <a:cs typeface="Calibri"/>
                <a:sym typeface="Calibri"/>
              </a:rPr>
              <a:t>  30 August - 01 September 2024  </a:t>
            </a:r>
            <a:endParaRPr lang="en-US"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Location</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Dist</a:t>
            </a:r>
            <a:r>
              <a:rPr lang="en-US" sz="1200" b="0" i="0" u="none" strike="noStrike" cap="none" dirty="0">
                <a:solidFill>
                  <a:srgbClr val="000000"/>
                </a:solidFill>
                <a:latin typeface="Calibri"/>
                <a:ea typeface="Calibri"/>
                <a:cs typeface="Calibri"/>
                <a:sym typeface="Calibri"/>
              </a:rPr>
              <a:t> </a:t>
            </a:r>
            <a:r>
              <a:rPr lang="en-US" sz="12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Potti Sriramulu Nellore</a:t>
            </a:r>
            <a:r>
              <a:rPr lang="en-US" sz="1200" i="0" u="none" strike="noStrike" cap="none" dirty="0">
                <a:solidFill>
                  <a:srgbClr val="000000"/>
                </a:solidFill>
                <a:latin typeface="Calibri"/>
                <a:ea typeface="Calibri"/>
                <a:cs typeface="Calibri"/>
                <a:sym typeface="Calibri"/>
              </a:rPr>
              <a:t>.   </a:t>
            </a:r>
            <a:endParaRPr lang="en-US" sz="320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Meeting Point: </a:t>
            </a:r>
            <a:r>
              <a:rPr lang="en-US" sz="1200" i="0" u="none" strike="noStrike" cap="none" dirty="0" err="1">
                <a:solidFill>
                  <a:srgbClr val="000000"/>
                </a:solidFill>
                <a:latin typeface="Calibri"/>
                <a:ea typeface="Calibri"/>
                <a:cs typeface="Calibri"/>
                <a:sym typeface="Calibri"/>
              </a:rPr>
              <a:t>Kadanutala</a:t>
            </a:r>
            <a:r>
              <a:rPr lang="en-US" sz="1200" i="0" u="none" strike="noStrike" cap="none" dirty="0">
                <a:solidFill>
                  <a:srgbClr val="000000"/>
                </a:solidFill>
                <a:latin typeface="Calibri"/>
                <a:ea typeface="Calibri"/>
                <a:cs typeface="Calibri"/>
                <a:sym typeface="Calibri"/>
              </a:rPr>
              <a:t> by 8 AM on 30 August 2024</a:t>
            </a:r>
            <a:r>
              <a:rPr lang="en-US" sz="1200" dirty="0">
                <a:solidFill>
                  <a:schemeClr val="dk1"/>
                </a:solidFill>
                <a:latin typeface="Calibri"/>
                <a:ea typeface="Calibri"/>
                <a:cs typeface="Calibri"/>
                <a:sym typeface="Calibri"/>
              </a:rPr>
              <a:t>. </a:t>
            </a:r>
            <a:endParaRPr lang="en-US" sz="120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Ends:</a:t>
            </a:r>
            <a:r>
              <a:rPr lang="en-US" sz="1200" b="0" i="0" u="none" strike="noStrike" cap="none" dirty="0">
                <a:solidFill>
                  <a:srgbClr val="000000"/>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At </a:t>
            </a:r>
            <a:r>
              <a:rPr lang="en-US" sz="1200" dirty="0">
                <a:effectLst/>
                <a:latin typeface="Calibri" panose="020F0502020204030204" pitchFamily="34" charset="0"/>
                <a:ea typeface="Calibri" panose="020F0502020204030204" pitchFamily="34" charset="0"/>
                <a:cs typeface="Mangal" panose="02040503050203030202" pitchFamily="18" charset="0"/>
              </a:rPr>
              <a:t>Mavilla </a:t>
            </a:r>
            <a:r>
              <a:rPr lang="en-US" sz="1200" dirty="0" err="1">
                <a:effectLst/>
                <a:latin typeface="Calibri" panose="020F0502020204030204" pitchFamily="34" charset="0"/>
                <a:ea typeface="Calibri" panose="020F0502020204030204" pitchFamily="34" charset="0"/>
                <a:cs typeface="Mangal" panose="02040503050203030202" pitchFamily="18" charset="0"/>
              </a:rPr>
              <a:t>Doruvu</a:t>
            </a:r>
            <a:r>
              <a:rPr lang="en-US" sz="1200" i="0" u="none" strike="noStrike" cap="none"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village</a:t>
            </a:r>
            <a:r>
              <a:rPr lang="en-US" sz="1200" b="0" i="0" u="none" strike="noStrike" cap="none" dirty="0">
                <a:solidFill>
                  <a:schemeClr val="dk1"/>
                </a:solidFill>
                <a:latin typeface="Calibri"/>
                <a:ea typeface="Calibri"/>
                <a:cs typeface="Calibri"/>
                <a:sym typeface="Calibri"/>
              </a:rPr>
              <a:t> @5 PM on Sunday, 01 September 2024. .</a:t>
            </a:r>
          </a:p>
          <a:p>
            <a:pPr marL="0" marR="0" lvl="0" indent="0" algn="l" rtl="0">
              <a:lnSpc>
                <a:spcPct val="100000"/>
              </a:lnSpc>
              <a:spcBef>
                <a:spcPts val="0"/>
              </a:spcBef>
              <a:spcAft>
                <a:spcPts val="0"/>
              </a:spcAft>
              <a:buClr>
                <a:srgbClr val="000000"/>
              </a:buClr>
              <a:buSzPts val="1200"/>
              <a:buFont typeface="Calibri"/>
              <a:buNone/>
            </a:pPr>
            <a:r>
              <a:rPr lang="en-US" sz="1200" b="1" i="0" u="none" strike="noStrike" cap="none" dirty="0">
                <a:solidFill>
                  <a:srgbClr val="000000"/>
                </a:solidFill>
                <a:latin typeface="Calibri"/>
                <a:ea typeface="Calibri"/>
                <a:cs typeface="Calibri"/>
                <a:sym typeface="Calibri"/>
              </a:rPr>
              <a:t>Total Distance:</a:t>
            </a:r>
            <a:r>
              <a:rPr lang="en-US" sz="1200" b="0" i="0" u="none" strike="noStrike" cap="none" dirty="0">
                <a:solidFill>
                  <a:srgbClr val="000000"/>
                </a:solidFill>
                <a:latin typeface="Calibri"/>
                <a:ea typeface="Calibri"/>
                <a:cs typeface="Calibri"/>
                <a:sym typeface="Calibri"/>
              </a:rPr>
              <a:t> Approximately 50 kms.</a:t>
            </a:r>
            <a:endParaRPr lang="en-US" sz="3200" b="0" i="0" u="none" strike="noStrike" cap="none" dirty="0">
              <a:solidFill>
                <a:srgbClr val="000000"/>
              </a:solidFill>
              <a:latin typeface="Calibri"/>
              <a:ea typeface="Calibri"/>
              <a:cs typeface="Calibri"/>
              <a:sym typeface="Calibri"/>
            </a:endParaRPr>
          </a:p>
          <a:p>
            <a:pPr>
              <a:lnSpc>
                <a:spcPct val="115000"/>
              </a:lnSpc>
              <a:spcAft>
                <a:spcPts val="1000"/>
              </a:spcAft>
            </a:pPr>
            <a:r>
              <a:rPr lang="en-US" sz="1200" b="1" i="0" u="none" strike="noStrike" cap="none" dirty="0">
                <a:solidFill>
                  <a:srgbClr val="FF0000"/>
                </a:solidFill>
                <a:latin typeface="Calibri"/>
                <a:ea typeface="Calibri"/>
                <a:cs typeface="Calibri"/>
                <a:sym typeface="Calibri"/>
              </a:rPr>
              <a:t>Route map</a:t>
            </a:r>
            <a:r>
              <a:rPr lang="en-US" sz="1050" b="1" i="0" u="none" strike="noStrike" cap="none" dirty="0">
                <a:solidFill>
                  <a:srgbClr val="FF0000"/>
                </a:solidFill>
                <a:latin typeface="Calibri"/>
                <a:ea typeface="Calibri"/>
                <a:cs typeface="Calibri"/>
                <a:sym typeface="Calibri"/>
              </a:rPr>
              <a:t>:</a:t>
            </a:r>
            <a:r>
              <a:rPr lang="en-US" sz="900" b="0" i="0" u="none" strike="noStrike" cap="none" dirty="0">
                <a:solidFill>
                  <a:srgbClr val="FF0000"/>
                </a:solidFill>
                <a:latin typeface="Calibri"/>
                <a:ea typeface="Calibri"/>
                <a:cs typeface="Calibri"/>
                <a:sym typeface="Calibri"/>
              </a:rPr>
              <a:t> </a:t>
            </a:r>
            <a:r>
              <a:rPr lang="en-US" u="sng" dirty="0">
                <a:solidFill>
                  <a:srgbClr val="0000FF"/>
                </a:solidFill>
                <a:effectLst/>
                <a:latin typeface="Calibri" panose="020F0502020204030204" pitchFamily="34" charset="0"/>
                <a:ea typeface="Calibri" panose="020F0502020204030204" pitchFamily="34" charset="0"/>
                <a:cs typeface="Mangal" panose="02040503050203030202" pitchFamily="18" charset="0"/>
                <a:hlinkClick r:id="rId7"/>
              </a:rPr>
              <a:t> </a:t>
            </a:r>
            <a:r>
              <a:rPr lang="en-US" sz="1200" u="sng" dirty="0">
                <a:solidFill>
                  <a:srgbClr val="0000FF"/>
                </a:solidFill>
                <a:effectLst/>
                <a:latin typeface="Calibri" panose="020F0502020204030204" pitchFamily="34" charset="0"/>
                <a:ea typeface="Calibri" panose="020F0502020204030204" pitchFamily="34" charset="0"/>
                <a:cs typeface="Mangal" panose="02040503050203030202" pitchFamily="18" charset="0"/>
                <a:hlinkClick r:id="rId7"/>
              </a:rPr>
              <a:t>https://maps.app.goo.gl/m3wJpHJgGkhzsQqc7</a:t>
            </a:r>
            <a:endParaRPr lang="en-US" sz="1200" u="sng" dirty="0">
              <a:solidFill>
                <a:srgbClr val="0000FF"/>
              </a:solidFill>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sz="1200" b="1" i="0" u="none" strike="noStrike" cap="none" dirty="0">
                <a:solidFill>
                  <a:srgbClr val="00B050"/>
                </a:solidFill>
                <a:latin typeface="Cambria"/>
                <a:ea typeface="Cambria"/>
                <a:cs typeface="Cambria"/>
                <a:sym typeface="Cambria"/>
              </a:rPr>
              <a:t>Registration: </a:t>
            </a:r>
            <a:r>
              <a:rPr lang="en-US" sz="1200" b="0" i="0" u="none" strike="noStrike" cap="none" dirty="0">
                <a:solidFill>
                  <a:srgbClr val="000000"/>
                </a:solidFill>
                <a:latin typeface="Cambria"/>
                <a:ea typeface="Cambria"/>
                <a:cs typeface="Cambria"/>
                <a:sym typeface="Cambria"/>
              </a:rPr>
              <a:t>Please fill the form at the following link</a:t>
            </a:r>
            <a:endParaRPr lang="en-US"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hlinkClick r:id="rId8" action="ppaction://hlinkpres?slideindex=1&amp;slidetitle="/>
              </a:rPr>
              <a:t>https://forms.gle/7QuqHFd9DNqC8wzk9</a:t>
            </a:r>
            <a:endParaRPr lang="en-US" sz="12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None/>
            </a:pPr>
            <a:endParaRPr lang="en-US" sz="1200" dirty="0">
              <a:latin typeface="Cambria"/>
              <a:ea typeface="Cambria"/>
              <a:cs typeface="Cambria"/>
              <a:sym typeface="Cambria"/>
            </a:endParaRPr>
          </a:p>
          <a:p>
            <a:pPr marL="0" marR="0" lvl="0" indent="0" algn="l"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 Please note that the registration does not automatically entitle participation in this Shodha Yatra. You shall be intimated if and when confirmed. </a:t>
            </a:r>
          </a:p>
          <a:p>
            <a:pPr marL="0" marR="0" lvl="0" indent="0" algn="l" rtl="0">
              <a:lnSpc>
                <a:spcPct val="100000"/>
              </a:lnSpc>
              <a:spcBef>
                <a:spcPts val="0"/>
              </a:spcBef>
              <a:spcAft>
                <a:spcPts val="0"/>
              </a:spcAft>
              <a:buClr>
                <a:srgbClr val="000000"/>
              </a:buClr>
              <a:buSzPts val="1200"/>
              <a:buFont typeface="Cambria"/>
              <a:buNone/>
            </a:pPr>
            <a:endParaRPr lang="en-US" sz="1200" b="0" i="0" u="none" strike="noStrike" cap="none" dirty="0">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1200" b="1" i="0" u="none" strike="noStrike" cap="none" dirty="0">
                <a:solidFill>
                  <a:srgbClr val="FF0000"/>
                </a:solidFill>
                <a:latin typeface="Cambria"/>
                <a:ea typeface="Cambria"/>
                <a:cs typeface="Cambria"/>
                <a:sym typeface="Cambria"/>
              </a:rPr>
              <a:t>Last date for Registration: Noon, 29th August 2024</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p:txBody>
      </p:sp>
      <p:pic>
        <p:nvPicPr>
          <p:cNvPr id="52" name="Google Shape;52;p1" descr="Picture 4"/>
          <p:cNvPicPr preferRelativeResize="0"/>
          <p:nvPr/>
        </p:nvPicPr>
        <p:blipFill rotWithShape="1">
          <a:blip r:embed="rId9">
            <a:alphaModFix/>
          </a:blip>
          <a:srcRect/>
          <a:stretch/>
        </p:blipFill>
        <p:spPr>
          <a:xfrm>
            <a:off x="5665787" y="7620000"/>
            <a:ext cx="631826" cy="533400"/>
          </a:xfrm>
          <a:prstGeom prst="rect">
            <a:avLst/>
          </a:prstGeom>
          <a:noFill/>
          <a:ln>
            <a:noFill/>
          </a:ln>
        </p:spPr>
      </p:pic>
      <p:pic>
        <p:nvPicPr>
          <p:cNvPr id="53" name="Google Shape;53;p1" descr="Picture 2"/>
          <p:cNvPicPr preferRelativeResize="0"/>
          <p:nvPr/>
        </p:nvPicPr>
        <p:blipFill rotWithShape="1">
          <a:blip r:embed="rId10">
            <a:alphaModFix/>
          </a:blip>
          <a:srcRect l="76563" t="17708" r="10938" b="69792"/>
          <a:stretch/>
        </p:blipFill>
        <p:spPr>
          <a:xfrm>
            <a:off x="5665787" y="8305800"/>
            <a:ext cx="631826" cy="473075"/>
          </a:xfrm>
          <a:prstGeom prst="rect">
            <a:avLst/>
          </a:prstGeom>
          <a:noFill/>
          <a:ln>
            <a:noFill/>
          </a:ln>
        </p:spPr>
      </p:pic>
      <p:pic>
        <p:nvPicPr>
          <p:cNvPr id="54" name="Google Shape;54;p1" descr="Picture 8"/>
          <p:cNvPicPr preferRelativeResize="0"/>
          <p:nvPr/>
        </p:nvPicPr>
        <p:blipFill rotWithShape="1">
          <a:blip r:embed="rId11">
            <a:alphaModFix/>
          </a:blip>
          <a:srcRect/>
          <a:stretch/>
        </p:blipFill>
        <p:spPr>
          <a:xfrm>
            <a:off x="5497512" y="685800"/>
            <a:ext cx="1263651" cy="381000"/>
          </a:xfrm>
          <a:prstGeom prst="rect">
            <a:avLst/>
          </a:prstGeom>
          <a:noFill/>
          <a:ln>
            <a:noFill/>
          </a:ln>
        </p:spPr>
      </p:pic>
      <p:sp>
        <p:nvSpPr>
          <p:cNvPr id="55" name="Google Shape;55;p1"/>
          <p:cNvSpPr/>
          <p:nvPr/>
        </p:nvSpPr>
        <p:spPr>
          <a:xfrm>
            <a:off x="0" y="0"/>
            <a:ext cx="184150" cy="368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1" name="Google Shape;161;p10"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62" name="Google Shape;162;p10"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63" name="Google Shape;163;p10"/>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4" name="Google Shape;164;p10"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65" name="Google Shape;165;p10"/>
          <p:cNvSpPr txBox="1"/>
          <p:nvPr/>
        </p:nvSpPr>
        <p:spPr>
          <a:xfrm>
            <a:off x="155257" y="161925"/>
            <a:ext cx="5394900" cy="89583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Ninth Chinna Shodha Yatra</a:t>
            </a:r>
            <a:r>
              <a:rPr lang="en-US" sz="1200" b="0" i="0" u="none" strike="noStrike" cap="none" dirty="0">
                <a:solidFill>
                  <a:srgbClr val="000000"/>
                </a:solidFill>
                <a:latin typeface="Cambria"/>
                <a:ea typeface="Cambria"/>
                <a:cs typeface="Cambria"/>
                <a:sym typeface="Cambria"/>
              </a:rPr>
              <a:t> was held from 20-22 December 2013 from </a:t>
            </a:r>
            <a:r>
              <a:rPr lang="en-US" sz="1200" b="0" i="0" u="none" strike="noStrike" cap="none" dirty="0" err="1">
                <a:solidFill>
                  <a:srgbClr val="000000"/>
                </a:solidFill>
                <a:latin typeface="Cambria"/>
                <a:ea typeface="Cambria"/>
                <a:cs typeface="Cambria"/>
                <a:sym typeface="Cambria"/>
              </a:rPr>
              <a:t>Nizampet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Narayanakhed</a:t>
            </a:r>
            <a:r>
              <a:rPr lang="en-US" sz="1200" b="0" i="0" u="none" strike="noStrike" cap="none" dirty="0">
                <a:solidFill>
                  <a:srgbClr val="000000"/>
                </a:solidFill>
                <a:latin typeface="Cambria"/>
                <a:ea typeface="Cambria"/>
                <a:cs typeface="Cambria"/>
                <a:sym typeface="Cambria"/>
              </a:rPr>
              <a:t> in Medak District. 32 yatris walked 52 Kms along with  two foreign participants from Japan and South Korea.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Tenth Chinna Shodha Yatra</a:t>
            </a:r>
            <a:r>
              <a:rPr lang="en-US" sz="1200" b="0" i="0" u="none" strike="noStrike" cap="none" dirty="0">
                <a:solidFill>
                  <a:srgbClr val="000000"/>
                </a:solidFill>
                <a:latin typeface="Cambria"/>
                <a:ea typeface="Cambria"/>
                <a:cs typeface="Cambria"/>
                <a:sym typeface="Cambria"/>
              </a:rPr>
              <a:t> was held from Feb 28-Mar 2 2014 from </a:t>
            </a:r>
            <a:r>
              <a:rPr lang="en-US" sz="1200" b="0" i="0" u="none" strike="noStrike" cap="none" dirty="0" err="1">
                <a:solidFill>
                  <a:srgbClr val="000000"/>
                </a:solidFill>
                <a:latin typeface="Cambria"/>
                <a:ea typeface="Cambria"/>
                <a:cs typeface="Cambria"/>
                <a:sym typeface="Cambria"/>
              </a:rPr>
              <a:t>Rajapet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Aleru</a:t>
            </a:r>
            <a:r>
              <a:rPr lang="en-US" sz="1200" b="0" i="0" u="none" strike="noStrike" cap="none" dirty="0">
                <a:solidFill>
                  <a:srgbClr val="000000"/>
                </a:solidFill>
                <a:latin typeface="Cambria"/>
                <a:ea typeface="Cambria"/>
                <a:cs typeface="Cambria"/>
                <a:sym typeface="Cambria"/>
              </a:rPr>
              <a:t> in Nalgonda District. 30 yatris participated  in the 50 km walk culminating in the residence of Innovator </a:t>
            </a:r>
            <a:r>
              <a:rPr lang="en-US" sz="1200" b="0" i="0" u="none" strike="noStrike" cap="none" dirty="0" err="1">
                <a:solidFill>
                  <a:srgbClr val="000000"/>
                </a:solidFill>
                <a:latin typeface="Cambria"/>
                <a:ea typeface="Cambria"/>
                <a:cs typeface="Cambria"/>
                <a:sym typeface="Cambria"/>
              </a:rPr>
              <a:t>Mallesham</a:t>
            </a:r>
            <a:r>
              <a:rPr lang="en-US" sz="1200" b="0" i="0" u="none" strike="noStrike" cap="none" dirty="0">
                <a:solidFill>
                  <a:srgbClr val="000000"/>
                </a:solidFill>
                <a:latin typeface="Cambria"/>
                <a:ea typeface="Cambria"/>
                <a:cs typeface="Cambria"/>
                <a:sym typeface="Cambria"/>
              </a:rPr>
              <a: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Eleventh Chinna Shodha Yatra</a:t>
            </a:r>
            <a:r>
              <a:rPr lang="en-US" sz="1200" b="0" i="0" u="none" strike="noStrike" cap="none" dirty="0">
                <a:solidFill>
                  <a:srgbClr val="000000"/>
                </a:solidFill>
                <a:latin typeface="Cambria"/>
                <a:ea typeface="Cambria"/>
                <a:cs typeface="Cambria"/>
                <a:sym typeface="Cambria"/>
              </a:rPr>
              <a:t> was held during May 9-11, 2014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Kapileshwaram</a:t>
            </a:r>
            <a:r>
              <a:rPr lang="en-US" sz="1200" b="0" i="0" u="none" strike="noStrike" cap="none" dirty="0">
                <a:solidFill>
                  <a:srgbClr val="000000"/>
                </a:solidFill>
                <a:latin typeface="Cambria"/>
                <a:ea typeface="Cambria"/>
                <a:cs typeface="Cambria"/>
                <a:sym typeface="Cambria"/>
              </a:rPr>
              <a:t>,  Kurnool District, About 20 yatris participated  in the 50 km walk. For the first time, we’ve found innovators in the yatra.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err="1">
                <a:solidFill>
                  <a:srgbClr val="00B050"/>
                </a:solidFill>
                <a:latin typeface="Cambria"/>
                <a:ea typeface="Cambria"/>
                <a:cs typeface="Cambria"/>
                <a:sym typeface="Cambria"/>
              </a:rPr>
              <a:t>Twelth</a:t>
            </a:r>
            <a:r>
              <a:rPr lang="en-US" sz="1200" b="1" i="0" u="none" strike="noStrike" cap="none" dirty="0">
                <a:solidFill>
                  <a:srgbClr val="00B050"/>
                </a:solidFill>
                <a:latin typeface="Cambria"/>
                <a:ea typeface="Cambria"/>
                <a:cs typeface="Cambria"/>
                <a:sym typeface="Cambria"/>
              </a:rPr>
              <a:t> Chinna Shodha yatra </a:t>
            </a:r>
            <a:r>
              <a:rPr lang="en-US" sz="1200" b="0" i="0" u="none" strike="noStrike" cap="none" dirty="0">
                <a:solidFill>
                  <a:srgbClr val="000000"/>
                </a:solidFill>
                <a:latin typeface="Cambria"/>
                <a:ea typeface="Cambria"/>
                <a:cs typeface="Cambria"/>
                <a:sym typeface="Cambria"/>
              </a:rPr>
              <a:t>was conducted in District </a:t>
            </a:r>
            <a:r>
              <a:rPr lang="en-US" sz="1200" b="0" i="0" u="none" strike="noStrike" cap="none" dirty="0" err="1">
                <a:solidFill>
                  <a:srgbClr val="000000"/>
                </a:solidFill>
                <a:latin typeface="Cambria"/>
                <a:ea typeface="Cambria"/>
                <a:cs typeface="Cambria"/>
                <a:sym typeface="Cambria"/>
              </a:rPr>
              <a:t>Rangareddy</a:t>
            </a:r>
            <a:r>
              <a:rPr lang="en-US" sz="1200" b="0" i="0" u="none" strike="noStrike" cap="none" dirty="0">
                <a:solidFill>
                  <a:srgbClr val="000000"/>
                </a:solidFill>
                <a:latin typeface="Cambria"/>
                <a:ea typeface="Cambria"/>
                <a:cs typeface="Cambria"/>
                <a:sym typeface="Cambria"/>
              </a:rPr>
              <a:t> from </a:t>
            </a:r>
            <a:r>
              <a:rPr lang="en-US" sz="1200" b="0" i="0" u="none" strike="noStrike" cap="none" dirty="0" err="1">
                <a:solidFill>
                  <a:srgbClr val="000000"/>
                </a:solidFill>
                <a:latin typeface="Cambria"/>
                <a:ea typeface="Cambria"/>
                <a:cs typeface="Cambria"/>
                <a:sym typeface="Cambria"/>
              </a:rPr>
              <a:t>Ibrahimpatnam</a:t>
            </a:r>
            <a:r>
              <a:rPr lang="en-US" sz="1200" b="0" i="0" u="none" strike="noStrike" cap="none" dirty="0">
                <a:solidFill>
                  <a:srgbClr val="000000"/>
                </a:solidFill>
                <a:latin typeface="Cambria"/>
                <a:ea typeface="Cambria"/>
                <a:cs typeface="Cambria"/>
                <a:sym typeface="Cambria"/>
              </a:rPr>
              <a:t>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Thirteenth Chinna Shodha yatra  </a:t>
            </a:r>
            <a:r>
              <a:rPr lang="en-US" sz="1200" b="0" i="0" u="none" strike="noStrike" cap="none" dirty="0">
                <a:solidFill>
                  <a:srgbClr val="000000"/>
                </a:solidFill>
                <a:latin typeface="Cambria"/>
                <a:ea typeface="Cambria"/>
                <a:cs typeface="Cambria"/>
                <a:sym typeface="Cambria"/>
              </a:rPr>
              <a:t>had seen a lot of rain and yatris enjoyed walking in the rain for almost 4-5 hours at a stretch. The scenic Nizamabad district area from </a:t>
            </a:r>
            <a:r>
              <a:rPr lang="en-US" sz="1200" b="0" i="0" u="none" strike="noStrike" cap="none" dirty="0" err="1">
                <a:solidFill>
                  <a:srgbClr val="000000"/>
                </a:solidFill>
                <a:latin typeface="Cambria"/>
                <a:ea typeface="Cambria"/>
                <a:cs typeface="Cambria"/>
                <a:sym typeface="Cambria"/>
              </a:rPr>
              <a:t>Varni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Tadakapally</a:t>
            </a:r>
            <a:r>
              <a:rPr lang="en-US" sz="1200" b="0" i="0" u="none" strike="noStrike" cap="none" dirty="0">
                <a:solidFill>
                  <a:srgbClr val="000000"/>
                </a:solidFill>
                <a:latin typeface="Cambria"/>
                <a:ea typeface="Cambria"/>
                <a:cs typeface="Cambria"/>
                <a:sym typeface="Cambria"/>
              </a:rPr>
              <a:t>  enthralled the participants with hidden treasures of knowledge and amazing people. It was conducted during 5-7 September 2014.  25 yatris including two from US participated.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Fourteenth Chinna Shodha Yatra </a:t>
            </a:r>
            <a:r>
              <a:rPr lang="en-US" sz="1200" b="0" i="0" u="none" strike="noStrike" cap="none" dirty="0">
                <a:solidFill>
                  <a:srgbClr val="000000"/>
                </a:solidFill>
                <a:latin typeface="Cambria"/>
                <a:ea typeface="Cambria"/>
                <a:cs typeface="Cambria"/>
                <a:sym typeface="Cambria"/>
              </a:rPr>
              <a:t>- 24 participants went through an exciting route from </a:t>
            </a:r>
            <a:r>
              <a:rPr lang="en-US" sz="1200" b="0" i="0" u="none" strike="noStrike" cap="none" dirty="0" err="1">
                <a:solidFill>
                  <a:srgbClr val="000000"/>
                </a:solidFill>
                <a:latin typeface="Cambria"/>
                <a:ea typeface="Cambria"/>
                <a:cs typeface="Cambria"/>
                <a:sym typeface="Cambria"/>
              </a:rPr>
              <a:t>Ulavapalla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Racharlapadu</a:t>
            </a:r>
            <a:r>
              <a:rPr lang="en-US" sz="1200" b="0" i="0" u="none" strike="noStrike" cap="none" dirty="0">
                <a:solidFill>
                  <a:srgbClr val="000000"/>
                </a:solidFill>
                <a:latin typeface="Cambria"/>
                <a:ea typeface="Cambria"/>
                <a:cs typeface="Cambria"/>
                <a:sym typeface="Cambria"/>
              </a:rPr>
              <a:t> in Nellore </a:t>
            </a:r>
            <a:r>
              <a:rPr lang="en-US" sz="1200" b="0" i="0" u="none" strike="noStrike" cap="none" dirty="0" err="1">
                <a:solidFill>
                  <a:srgbClr val="000000"/>
                </a:solidFill>
                <a:latin typeface="Cambria"/>
                <a:ea typeface="Cambria"/>
                <a:cs typeface="Cambria"/>
                <a:sym typeface="Cambria"/>
              </a:rPr>
              <a:t>Dist</a:t>
            </a:r>
            <a:r>
              <a:rPr lang="en-US" sz="1200" b="0" i="0" u="none" strike="noStrike" cap="none" dirty="0">
                <a:solidFill>
                  <a:srgbClr val="000000"/>
                </a:solidFill>
                <a:latin typeface="Cambria"/>
                <a:ea typeface="Cambria"/>
                <a:cs typeface="Cambria"/>
                <a:sym typeface="Cambria"/>
              </a:rPr>
              <a:t> from 26-28 December. Shodha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had the privilege of seeing the process of salt making from ocean water. They visited astonishing "Child Ashram" on the last day and were moved by the pioneering work done for the rejected children of the society. In all the walk was 55 Kms long.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Fifteenth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Parvathipuram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Sambara</a:t>
            </a:r>
            <a:r>
              <a:rPr lang="en-US" sz="1200" b="0" i="0" u="none" strike="noStrike" cap="none" dirty="0">
                <a:solidFill>
                  <a:srgbClr val="000000"/>
                </a:solidFill>
                <a:latin typeface="Cambria"/>
                <a:ea typeface="Cambria"/>
                <a:cs typeface="Cambria"/>
                <a:sym typeface="Cambria"/>
              </a:rPr>
              <a:t> during December 26-28, 2015 in </a:t>
            </a:r>
            <a:r>
              <a:rPr lang="en-US" sz="1200" b="0" i="0" u="none" strike="noStrike" cap="none" dirty="0" err="1">
                <a:solidFill>
                  <a:srgbClr val="000000"/>
                </a:solidFill>
                <a:latin typeface="Cambria"/>
                <a:ea typeface="Cambria"/>
                <a:cs typeface="Cambria"/>
                <a:sym typeface="Cambria"/>
              </a:rPr>
              <a:t>Dist</a:t>
            </a:r>
            <a:r>
              <a:rPr lang="en-US" sz="1200" b="0" i="0" u="none" strike="noStrike" cap="none" dirty="0">
                <a:solidFill>
                  <a:srgbClr val="000000"/>
                </a:solidFill>
                <a:latin typeface="Cambria"/>
                <a:ea typeface="Cambria"/>
                <a:cs typeface="Cambria"/>
                <a:sym typeface="Cambria"/>
              </a:rPr>
              <a:t> Vizianagaram. 24 participants walked 52 Kms and interacted with the people of that region.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Sixteenth Chinna Shodha Yatra </a:t>
            </a:r>
            <a:r>
              <a:rPr lang="en-US" sz="1200" b="0" i="0" u="none" strike="noStrike" cap="none" dirty="0">
                <a:solidFill>
                  <a:srgbClr val="000000"/>
                </a:solidFill>
                <a:latin typeface="Calibri"/>
                <a:ea typeface="Calibri"/>
                <a:cs typeface="Calibri"/>
                <a:sym typeface="Calibri"/>
              </a:rPr>
              <a:t>was conducted from </a:t>
            </a:r>
            <a:r>
              <a:rPr lang="en-US" sz="1200" b="0" i="0" u="none" strike="noStrike" cap="none" dirty="0" err="1">
                <a:solidFill>
                  <a:srgbClr val="000000"/>
                </a:solidFill>
                <a:latin typeface="Calibri"/>
                <a:ea typeface="Calibri"/>
                <a:cs typeface="Calibri"/>
                <a:sym typeface="Calibri"/>
              </a:rPr>
              <a:t>Sunnampadu</a:t>
            </a:r>
            <a:r>
              <a:rPr lang="en-US" sz="1200" b="0" i="0" u="none" strike="noStrike" cap="none" dirty="0">
                <a:solidFill>
                  <a:srgbClr val="000000"/>
                </a:solidFill>
                <a:latin typeface="Calibri"/>
                <a:ea typeface="Calibri"/>
                <a:cs typeface="Calibri"/>
                <a:sym typeface="Calibri"/>
              </a:rPr>
              <a:t> to </a:t>
            </a:r>
            <a:r>
              <a:rPr lang="en-US" sz="1200" b="0" i="0" u="none" strike="noStrike" cap="none" dirty="0" err="1">
                <a:solidFill>
                  <a:srgbClr val="000000"/>
                </a:solidFill>
                <a:latin typeface="Calibri"/>
                <a:ea typeface="Calibri"/>
                <a:cs typeface="Calibri"/>
                <a:sym typeface="Calibri"/>
              </a:rPr>
              <a:t>Ramanayya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peta</a:t>
            </a:r>
            <a:r>
              <a:rPr lang="en-US" sz="1200" b="0" i="0" u="none" strike="noStrike" cap="none" dirty="0">
                <a:solidFill>
                  <a:srgbClr val="000000"/>
                </a:solidFill>
                <a:latin typeface="Calibri"/>
                <a:ea typeface="Calibri"/>
                <a:cs typeface="Calibri"/>
                <a:sym typeface="Calibri"/>
              </a:rPr>
              <a:t> in East Godavari Dist.  The area was scenic and nature was in great display. 36 participants interacted with people from 12 villages during the three day walk from 25 to 27 September 2015. The area and the people offered immense knowledge to the </a:t>
            </a:r>
            <a:r>
              <a:rPr lang="en-US" sz="1200" b="0" i="0" u="none" strike="noStrike" cap="none" dirty="0" err="1">
                <a:solidFill>
                  <a:srgbClr val="000000"/>
                </a:solidFill>
                <a:latin typeface="Calibri"/>
                <a:ea typeface="Calibri"/>
                <a:cs typeface="Calibri"/>
                <a:sym typeface="Calibri"/>
              </a:rPr>
              <a:t>shodha</a:t>
            </a:r>
            <a:r>
              <a:rPr lang="en-US" sz="1200" b="0" i="0" u="none" strike="noStrike" cap="none" dirty="0">
                <a:solidFill>
                  <a:srgbClr val="000000"/>
                </a:solidFill>
                <a:latin typeface="Calibri"/>
                <a:ea typeface="Calibri"/>
                <a:cs typeface="Calibri"/>
                <a:sym typeface="Calibri"/>
              </a:rPr>
              <a:t> yatris during the walk of over 55 kilometers. </a:t>
            </a:r>
            <a:br>
              <a:rPr lang="en-US" sz="12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Seventeenth Chinn a Shodha Yatra</a:t>
            </a:r>
            <a:r>
              <a:rPr lang="en-US" sz="1200" b="0" i="0" u="none" strike="noStrike" cap="none" dirty="0">
                <a:solidFill>
                  <a:srgbClr val="000000"/>
                </a:solidFill>
                <a:latin typeface="Cambria"/>
                <a:ea typeface="Cambria"/>
                <a:cs typeface="Cambria"/>
                <a:sym typeface="Cambria"/>
              </a:rPr>
              <a:t> - 46 participants walked 52 Kms from </a:t>
            </a:r>
            <a:r>
              <a:rPr lang="en-US" sz="1200" b="0" i="0" u="none" strike="noStrike" cap="none" dirty="0" err="1">
                <a:solidFill>
                  <a:srgbClr val="000000"/>
                </a:solidFill>
                <a:latin typeface="Cambria"/>
                <a:ea typeface="Cambria"/>
                <a:cs typeface="Cambria"/>
                <a:sym typeface="Cambria"/>
              </a:rPr>
              <a:t>Kannapuram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Kondrukota</a:t>
            </a:r>
            <a:r>
              <a:rPr lang="en-US" sz="1200" b="0" i="0" u="none" strike="noStrike" cap="none" dirty="0">
                <a:solidFill>
                  <a:srgbClr val="000000"/>
                </a:solidFill>
                <a:latin typeface="Cambria"/>
                <a:ea typeface="Cambria"/>
                <a:cs typeface="Cambria"/>
                <a:sym typeface="Cambria"/>
              </a:rPr>
              <a:t> from 8-10 January 2016. The route was through the Sanctuary and the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had experienced walking through thick forest and solitary spaces. Majority of the area we walked would be in the waters of Polavaram reservoir. It was an unique experience for the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to interact and learn the difficulties these people face in their rehabilitation.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1" name="Google Shape;171;p11"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72" name="Google Shape;172;p11"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73" name="Google Shape;173;p1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4" name="Google Shape;174;p11"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75" name="Google Shape;175;p11"/>
          <p:cNvSpPr txBox="1"/>
          <p:nvPr/>
        </p:nvSpPr>
        <p:spPr>
          <a:xfrm>
            <a:off x="155257" y="161925"/>
            <a:ext cx="5394900" cy="80349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Eighteenth Chinn 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libri"/>
                <a:ea typeface="Calibri"/>
                <a:cs typeface="Calibri"/>
                <a:sym typeface="Calibri"/>
              </a:rPr>
              <a:t>was conducted in </a:t>
            </a:r>
            <a:r>
              <a:rPr lang="en-US" sz="1200" b="0" i="0" u="none" strike="noStrike" cap="none" dirty="0" err="1">
                <a:solidFill>
                  <a:srgbClr val="000000"/>
                </a:solidFill>
                <a:latin typeface="Calibri"/>
                <a:ea typeface="Calibri"/>
                <a:cs typeface="Calibri"/>
                <a:sym typeface="Calibri"/>
              </a:rPr>
              <a:t>swelterng</a:t>
            </a:r>
            <a:r>
              <a:rPr lang="en-US" sz="1200" b="0" i="0" u="none" strike="noStrike" cap="none" dirty="0">
                <a:solidFill>
                  <a:srgbClr val="000000"/>
                </a:solidFill>
                <a:latin typeface="Calibri"/>
                <a:ea typeface="Calibri"/>
                <a:cs typeface="Calibri"/>
                <a:sym typeface="Calibri"/>
              </a:rPr>
              <a:t> heat during month of April 2016 in a valley of </a:t>
            </a:r>
            <a:r>
              <a:rPr lang="en-US" sz="1200" b="0" i="0" u="none" strike="noStrike" cap="none" dirty="0" err="1">
                <a:solidFill>
                  <a:srgbClr val="000000"/>
                </a:solidFill>
                <a:latin typeface="Calibri"/>
                <a:ea typeface="Calibri"/>
                <a:cs typeface="Calibri"/>
                <a:sym typeface="Calibri"/>
              </a:rPr>
              <a:t>Prakasam</a:t>
            </a:r>
            <a:r>
              <a:rPr lang="en-US" sz="1200" b="0" i="0" u="none" strike="noStrike" cap="none" dirty="0">
                <a:solidFill>
                  <a:srgbClr val="000000"/>
                </a:solidFill>
                <a:latin typeface="Calibri"/>
                <a:ea typeface="Calibri"/>
                <a:cs typeface="Calibri"/>
                <a:sym typeface="Calibri"/>
              </a:rPr>
              <a:t> District. The yatra started from </a:t>
            </a:r>
            <a:r>
              <a:rPr lang="en-US" sz="1200" b="0" i="0" u="none" strike="noStrike" cap="none" dirty="0" err="1">
                <a:solidFill>
                  <a:srgbClr val="000000"/>
                </a:solidFill>
                <a:latin typeface="Calibri"/>
                <a:ea typeface="Calibri"/>
                <a:cs typeface="Calibri"/>
                <a:sym typeface="Calibri"/>
              </a:rPr>
              <a:t>Cumbam</a:t>
            </a:r>
            <a:r>
              <a:rPr lang="en-US" sz="1200" b="0" i="0" u="none" strike="noStrike" cap="none" dirty="0">
                <a:solidFill>
                  <a:srgbClr val="000000"/>
                </a:solidFill>
                <a:latin typeface="Calibri"/>
                <a:ea typeface="Calibri"/>
                <a:cs typeface="Calibri"/>
                <a:sym typeface="Calibri"/>
              </a:rPr>
              <a:t> and reached </a:t>
            </a:r>
            <a:r>
              <a:rPr lang="en-US" sz="1200" b="0" i="0" u="none" strike="noStrike" cap="none" dirty="0" err="1">
                <a:solidFill>
                  <a:srgbClr val="000000"/>
                </a:solidFill>
                <a:latin typeface="Calibri"/>
                <a:ea typeface="Calibri"/>
                <a:cs typeface="Calibri"/>
                <a:sym typeface="Calibri"/>
              </a:rPr>
              <a:t>Gannepally</a:t>
            </a:r>
            <a:r>
              <a:rPr lang="en-US" sz="1200" b="0" i="0" u="none" strike="noStrike" cap="none" dirty="0">
                <a:solidFill>
                  <a:srgbClr val="000000"/>
                </a:solidFill>
                <a:latin typeface="Calibri"/>
                <a:ea typeface="Calibri"/>
                <a:cs typeface="Calibri"/>
                <a:sym typeface="Calibri"/>
              </a:rPr>
              <a:t> after three days. Over 22 participants interacted with people from 18 villages and enjoyed the hot and cold days in the region. Hospitality of the people stole the hearts of the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Nineteenth Chinna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was held in June 2016 from V.N Palle to </a:t>
            </a:r>
            <a:r>
              <a:rPr lang="en-US" sz="1200" b="0" i="0" u="none" strike="noStrike" cap="none" dirty="0" err="1">
                <a:solidFill>
                  <a:srgbClr val="000000"/>
                </a:solidFill>
                <a:latin typeface="Cambria"/>
                <a:ea typeface="Cambria"/>
                <a:cs typeface="Cambria"/>
                <a:sym typeface="Cambria"/>
              </a:rPr>
              <a:t>Gangireddi</a:t>
            </a:r>
            <a:r>
              <a:rPr lang="en-US" sz="1200" b="0" i="0" u="none" strike="noStrike" cap="none" dirty="0">
                <a:solidFill>
                  <a:srgbClr val="000000"/>
                </a:solidFill>
                <a:latin typeface="Cambria"/>
                <a:ea typeface="Cambria"/>
                <a:cs typeface="Cambria"/>
                <a:sym typeface="Cambria"/>
              </a:rPr>
              <a:t> Palle  in Kadapa </a:t>
            </a:r>
            <a:r>
              <a:rPr lang="en-US" sz="1200" b="0" i="0" u="none" strike="noStrike" cap="none" dirty="0" err="1">
                <a:solidFill>
                  <a:srgbClr val="000000"/>
                </a:solidFill>
                <a:latin typeface="Cambria"/>
                <a:ea typeface="Cambria"/>
                <a:cs typeface="Cambria"/>
                <a:sym typeface="Cambria"/>
              </a:rPr>
              <a:t>dist</a:t>
            </a:r>
            <a:r>
              <a:rPr lang="en-US" sz="1200" b="0" i="0" u="none" strike="noStrike" cap="none" dirty="0">
                <a:solidFill>
                  <a:srgbClr val="000000"/>
                </a:solidFill>
                <a:latin typeface="Cambria"/>
                <a:ea typeface="Cambria"/>
                <a:cs typeface="Cambria"/>
                <a:sym typeface="Cambria"/>
              </a:rPr>
              <a:t> of Andhra Pradesh. 36 participants walked 55 kms and enjoyed the hospitality of the locals, interacted with villagers to learn and share the grassroots knowledge and enjoyed the nature found during the route. Children creativity was documented by the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Interaction with women in the villages was very meaningful. Three scientists from CSIR also walked in this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Twentieth Chinna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 </a:t>
            </a:r>
            <a:r>
              <a:rPr lang="en-US" sz="1200" b="0" i="0" u="none" strike="noStrike" cap="none" dirty="0">
                <a:solidFill>
                  <a:srgbClr val="000000"/>
                </a:solidFill>
                <a:latin typeface="Cambria"/>
                <a:ea typeface="Cambria"/>
                <a:cs typeface="Cambria"/>
                <a:sym typeface="Cambria"/>
              </a:rPr>
              <a:t>- over 45 participants got together on 24 September at RDT premises in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Dist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Ananthapur</a:t>
            </a:r>
            <a:r>
              <a:rPr lang="en-US" sz="1200" b="0" i="0" u="none" strike="noStrike" cap="none" dirty="0">
                <a:solidFill>
                  <a:srgbClr val="000000"/>
                </a:solidFill>
                <a:latin typeface="Cambria"/>
                <a:ea typeface="Cambria"/>
                <a:cs typeface="Cambria"/>
                <a:sym typeface="Cambria"/>
              </a:rPr>
              <a:t>. Next 3 days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25 September,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walked over 50 kms starting from </a:t>
            </a:r>
            <a:r>
              <a:rPr lang="en-US" sz="1200" b="0" i="0" u="none" strike="noStrike" cap="none" dirty="0" err="1">
                <a:solidFill>
                  <a:srgbClr val="000000"/>
                </a:solidFill>
                <a:latin typeface="Cambria"/>
                <a:ea typeface="Cambria"/>
                <a:cs typeface="Cambria"/>
                <a:sym typeface="Cambria"/>
              </a:rPr>
              <a:t>Hanimireddypalli</a:t>
            </a:r>
            <a:r>
              <a:rPr lang="en-US" sz="1200" b="0" i="0" u="none" strike="noStrike" cap="none" dirty="0">
                <a:solidFill>
                  <a:srgbClr val="000000"/>
                </a:solidFill>
                <a:latin typeface="Cambria"/>
                <a:ea typeface="Cambria"/>
                <a:cs typeface="Cambria"/>
                <a:sym typeface="Cambria"/>
              </a:rPr>
              <a:t> and concluded at </a:t>
            </a:r>
            <a:r>
              <a:rPr lang="en-US" sz="1200" b="0" i="0" u="none" strike="noStrike" cap="none" dirty="0" err="1">
                <a:solidFill>
                  <a:srgbClr val="000000"/>
                </a:solidFill>
                <a:latin typeface="Cambria"/>
                <a:ea typeface="Cambria"/>
                <a:cs typeface="Cambria"/>
                <a:sym typeface="Cambria"/>
              </a:rPr>
              <a:t>kambalapalli</a:t>
            </a:r>
            <a:r>
              <a:rPr lang="en-US" sz="1200" b="0" i="0" u="none" strike="noStrike" cap="none" dirty="0">
                <a:solidFill>
                  <a:srgbClr val="000000"/>
                </a:solidFill>
                <a:latin typeface="Cambria"/>
                <a:ea typeface="Cambria"/>
                <a:cs typeface="Cambria"/>
                <a:sym typeface="Cambria"/>
              </a:rPr>
              <a:t>. This was a very meaningful yatra where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could meet innovators, herbal healers and were overwhelmed with their knowledge and hospitality. Weather was perfect for walks and green fields  with mountains as an excellent backdrop. The drought prone area gave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an insight into the inner strength of the people to survive and live in harmony with nature.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First Chinna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- 38 </a:t>
            </a:r>
            <a:r>
              <a:rPr lang="en-US" sz="1200" b="0" i="0" u="none" strike="noStrike" cap="none" dirty="0" err="1">
                <a:solidFill>
                  <a:srgbClr val="000000"/>
                </a:solidFill>
                <a:latin typeface="Cambria"/>
                <a:ea typeface="Cambria"/>
                <a:cs typeface="Cambria"/>
                <a:sym typeface="Cambria"/>
              </a:rPr>
              <a:t>Particiapnts</a:t>
            </a:r>
            <a:r>
              <a:rPr lang="en-US" sz="1200" b="0" i="0" u="none" strike="noStrike" cap="none" dirty="0">
                <a:solidFill>
                  <a:srgbClr val="000000"/>
                </a:solidFill>
                <a:latin typeface="Cambria"/>
                <a:ea typeface="Cambria"/>
                <a:cs typeface="Cambria"/>
                <a:sym typeface="Cambria"/>
              </a:rPr>
              <a:t> participated in this </a:t>
            </a:r>
            <a:r>
              <a:rPr lang="en-US" sz="1200" b="0" i="0" u="none" strike="noStrike" cap="none" dirty="0" err="1">
                <a:solidFill>
                  <a:srgbClr val="000000"/>
                </a:solidFill>
                <a:latin typeface="Cambria"/>
                <a:ea typeface="Cambria"/>
                <a:cs typeface="Cambria"/>
                <a:sym typeface="Cambria"/>
              </a:rPr>
              <a:t>gyan</a:t>
            </a:r>
            <a:r>
              <a:rPr lang="en-US" sz="1200" b="0" i="0" u="none" strike="noStrike" cap="none" dirty="0">
                <a:solidFill>
                  <a:srgbClr val="000000"/>
                </a:solidFill>
                <a:latin typeface="Cambria"/>
                <a:ea typeface="Cambria"/>
                <a:cs typeface="Cambria"/>
                <a:sym typeface="Cambria"/>
              </a:rPr>
              <a:t> yatra passing through around 20 villages starting from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Peasarlamaka</a:t>
            </a:r>
            <a:r>
              <a:rPr lang="en-US" sz="1200" b="0" i="0" u="none" strike="noStrike" cap="none" dirty="0">
                <a:solidFill>
                  <a:srgbClr val="000000"/>
                </a:solidFill>
                <a:latin typeface="Cambria"/>
                <a:ea typeface="Cambria"/>
                <a:cs typeface="Cambria"/>
                <a:sym typeface="Cambria"/>
              </a:rPr>
              <a:t>- Bhattiprolu- Palle Kuna and back to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Dist</a:t>
            </a:r>
            <a:r>
              <a:rPr lang="en-US" sz="1200" b="0" i="0" u="none" strike="noStrike" cap="none" dirty="0">
                <a:solidFill>
                  <a:srgbClr val="000000"/>
                </a:solidFill>
                <a:latin typeface="Cambria"/>
                <a:ea typeface="Cambria"/>
                <a:cs typeface="Cambria"/>
                <a:sym typeface="Cambria"/>
              </a:rPr>
              <a:t> Guntur of </a:t>
            </a:r>
            <a:r>
              <a:rPr lang="en-US" sz="1200" b="0" i="0" u="none" strike="noStrike" cap="none" dirty="0" err="1">
                <a:solidFill>
                  <a:srgbClr val="000000"/>
                </a:solidFill>
                <a:latin typeface="Cambria"/>
                <a:ea typeface="Cambria"/>
                <a:cs typeface="Cambria"/>
                <a:sym typeface="Cambria"/>
              </a:rPr>
              <a:t>Andhara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pradesh</a:t>
            </a:r>
            <a:r>
              <a:rPr lang="en-US" sz="1200" b="0" i="0" u="none" strike="noStrike" cap="none" dirty="0">
                <a:solidFill>
                  <a:srgbClr val="000000"/>
                </a:solidFill>
                <a:latin typeface="Cambria"/>
                <a:ea typeface="Cambria"/>
                <a:cs typeface="Cambria"/>
                <a:sym typeface="Cambria"/>
              </a:rPr>
              <a:t> state. The verdant nature with full of cultivation, people with excellent farming skills and caring hospitality and abundant creative energy in the children, women and farmers humbled the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We found three innovators and felicitated then at their door step.</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Second Chinna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a:t>
            </a:r>
            <a:r>
              <a:rPr lang="en-US" sz="1200" b="0" i="0" u="none" strike="noStrike" cap="none" dirty="0">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a:t>
            </a:r>
            <a:r>
              <a:rPr lang="en-US" sz="1200" b="0" i="0" u="none" strike="noStrike" cap="none" dirty="0" err="1">
                <a:solidFill>
                  <a:srgbClr val="000000"/>
                </a:solidFill>
                <a:latin typeface="Cambria"/>
                <a:ea typeface="Cambria"/>
                <a:cs typeface="Cambria"/>
                <a:sym typeface="Cambria"/>
              </a:rPr>
              <a:t>Jampanna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Vagu</a:t>
            </a:r>
            <a:r>
              <a:rPr lang="en-US" sz="1200" b="0" i="0" u="none" strike="noStrike" cap="none" dirty="0">
                <a:solidFill>
                  <a:srgbClr val="000000"/>
                </a:solidFill>
                <a:latin typeface="Cambria"/>
                <a:ea typeface="Cambria"/>
                <a:cs typeface="Cambria"/>
                <a:sym typeface="Cambria"/>
              </a:rPr>
              <a:t> curving through the reserve forest skirting hills and the discussion followed were exciting and inspirational. Interaction with school children and children was thoroughly enjoyed by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Passed through the very popular shrine and Mela location "</a:t>
            </a:r>
            <a:r>
              <a:rPr lang="en-US" sz="1200" b="0" i="0" u="none" strike="noStrike" cap="none" dirty="0" err="1">
                <a:solidFill>
                  <a:srgbClr val="000000"/>
                </a:solidFill>
                <a:latin typeface="Cambria"/>
                <a:ea typeface="Cambria"/>
                <a:cs typeface="Cambria"/>
                <a:sym typeface="Cambria"/>
              </a:rPr>
              <a:t>Sammakka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Sarakka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jatara</a:t>
            </a:r>
            <a:r>
              <a:rPr lang="en-US" sz="1200" b="0" i="0" u="none" strike="noStrike" cap="none" dirty="0">
                <a:solidFill>
                  <a:srgbClr val="000000"/>
                </a:solidFill>
                <a:latin typeface="Cambria"/>
                <a:ea typeface="Cambria"/>
                <a:cs typeface="Cambria"/>
                <a:sym typeface="Cambria"/>
              </a:rPr>
              <a:t>"  and interacted with </a:t>
            </a:r>
            <a:r>
              <a:rPr lang="en-US" sz="1200" b="0" i="0" u="none" strike="noStrike" cap="none" dirty="0" err="1">
                <a:solidFill>
                  <a:srgbClr val="000000"/>
                </a:solidFill>
                <a:latin typeface="Cambria"/>
                <a:ea typeface="Cambria"/>
                <a:cs typeface="Cambria"/>
                <a:sym typeface="Cambria"/>
              </a:rPr>
              <a:t>moolika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vaidyulu</a:t>
            </a:r>
            <a:r>
              <a:rPr lang="en-US" sz="1200" b="0" i="0" u="none" strike="noStrike" cap="none" dirty="0">
                <a:solidFill>
                  <a:srgbClr val="000000"/>
                </a:solidFill>
                <a:latin typeface="Cambria"/>
                <a:ea typeface="Cambria"/>
                <a:cs typeface="Cambria"/>
                <a:sym typeface="Cambria"/>
              </a:rPr>
              <a:t>. As the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walked over 50 Kms, there was a great exchange of knowledge with Nature and people.  Many questions regarding the human </a:t>
            </a:r>
            <a:r>
              <a:rPr lang="en-US" sz="1200" b="0" i="0" u="none" strike="noStrike" cap="none" dirty="0" err="1">
                <a:solidFill>
                  <a:srgbClr val="000000"/>
                </a:solidFill>
                <a:latin typeface="Cambria"/>
                <a:ea typeface="Cambria"/>
                <a:cs typeface="Cambria"/>
                <a:sym typeface="Cambria"/>
              </a:rPr>
              <a:t>behaviour</a:t>
            </a:r>
            <a:r>
              <a:rPr lang="en-US" sz="1200" b="0" i="0" u="none" strike="noStrike" cap="none" dirty="0">
                <a:solidFill>
                  <a:srgbClr val="000000"/>
                </a:solidFill>
                <a:latin typeface="Cambria"/>
                <a:ea typeface="Cambria"/>
                <a:cs typeface="Cambria"/>
                <a:sym typeface="Cambria"/>
              </a:rPr>
              <a:t> to wards the nature were raised and some found answers and some were left unanswered. Nature in its pure and gigantic form presented to the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during this Yatra remains the most memorable experience.  </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1" name="Google Shape;181;p1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82" name="Google Shape;182;p1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83" name="Google Shape;183;p1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4" name="Google Shape;184;p1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85" name="Google Shape;185;p12"/>
          <p:cNvSpPr txBox="1"/>
          <p:nvPr/>
        </p:nvSpPr>
        <p:spPr>
          <a:xfrm>
            <a:off x="155257" y="161925"/>
            <a:ext cx="5394900" cy="8650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Third Chinna Shodha Yatra</a:t>
            </a:r>
            <a:r>
              <a:rPr lang="en-US" sz="1200" b="0" i="0" u="none" strike="noStrike" cap="none" dirty="0">
                <a:solidFill>
                  <a:srgbClr val="000000"/>
                </a:solidFill>
                <a:latin typeface="Cambria"/>
                <a:ea typeface="Cambria"/>
                <a:cs typeface="Cambria"/>
                <a:sym typeface="Cambria"/>
              </a:rPr>
              <a:t>  - From Nirmal to </a:t>
            </a:r>
            <a:r>
              <a:rPr lang="en-US" sz="1200" b="0" i="0" u="none" strike="noStrike" cap="none" dirty="0" err="1">
                <a:solidFill>
                  <a:srgbClr val="000000"/>
                </a:solidFill>
                <a:latin typeface="Cambria"/>
                <a:ea typeface="Cambria"/>
                <a:cs typeface="Cambria"/>
                <a:sym typeface="Cambria"/>
              </a:rPr>
              <a:t>Khanapur</a:t>
            </a:r>
            <a:r>
              <a:rPr lang="en-US" sz="1200" b="0" i="0" u="none" strike="noStrike" cap="none" dirty="0">
                <a:solidFill>
                  <a:srgbClr val="000000"/>
                </a:solidFill>
                <a:latin typeface="Cambria"/>
                <a:ea typeface="Cambria"/>
                <a:cs typeface="Cambria"/>
                <a:sym typeface="Cambria"/>
              </a:rPr>
              <a:t> in Nirmal District of Telangana, 22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walked over 52 Kms for three days. This Yatra was unique in the sense that each day we met one innovator and one old person above 90 years.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learned from them with excitement and also were stunned to note the quality and depth of the knowledge these people possessed. Interaction with the young farmer Prabhakar was one of the highlights of the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fourth Chinna Shodha Yatra </a:t>
            </a:r>
            <a:r>
              <a:rPr lang="en-US" sz="1200" b="0" i="0" u="none" strike="noStrike" cap="none" dirty="0">
                <a:solidFill>
                  <a:srgbClr val="000000"/>
                </a:solidFill>
                <a:latin typeface="Cambria"/>
                <a:ea typeface="Cambria"/>
                <a:cs typeface="Cambria"/>
                <a:sym typeface="Cambria"/>
              </a:rPr>
              <a:t>– 26 Yatris  joined this yatra which commenced from </a:t>
            </a:r>
            <a:r>
              <a:rPr lang="en-US" sz="1200" b="0" i="0" u="none" strike="noStrike" cap="none" dirty="0" err="1">
                <a:solidFill>
                  <a:srgbClr val="000000"/>
                </a:solidFill>
                <a:latin typeface="Cambria"/>
                <a:ea typeface="Cambria"/>
                <a:cs typeface="Cambria"/>
                <a:sym typeface="Cambria"/>
              </a:rPr>
              <a:t>Zaheerabad</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Basanthpur</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Sangareddy</a:t>
            </a:r>
            <a:r>
              <a:rPr lang="en-US" sz="1200" b="0" i="0" u="none" strike="noStrike" cap="none" dirty="0">
                <a:solidFill>
                  <a:srgbClr val="000000"/>
                </a:solidFill>
                <a:latin typeface="Cambria"/>
                <a:ea typeface="Cambria"/>
                <a:cs typeface="Cambria"/>
                <a:sym typeface="Cambria"/>
              </a:rPr>
              <a:t> District, Telangana. Experiences during yatra were amazing as the journey included visiting “</a:t>
            </a:r>
            <a:r>
              <a:rPr lang="en-US" sz="1200" b="0" i="0" u="none" strike="noStrike" cap="none" dirty="0" err="1">
                <a:solidFill>
                  <a:srgbClr val="000000"/>
                </a:solidFill>
                <a:latin typeface="Cambria"/>
                <a:ea typeface="Cambria"/>
                <a:cs typeface="Cambria"/>
                <a:sym typeface="Cambria"/>
              </a:rPr>
              <a:t>Aranya</a:t>
            </a:r>
            <a:r>
              <a:rPr lang="en-US" sz="1200" b="0" i="0" u="none" strike="noStrike" cap="none" dirty="0">
                <a:solidFill>
                  <a:srgbClr val="000000"/>
                </a:solidFill>
                <a:latin typeface="Cambria"/>
                <a:ea typeface="Cambria"/>
                <a:cs typeface="Cambria"/>
                <a:sym typeface="Cambria"/>
              </a:rPr>
              <a:t>” – a permaculture Institution, Meeting </a:t>
            </a:r>
            <a:r>
              <a:rPr lang="en-US" sz="1200" b="0" i="0" u="none" strike="noStrike" cap="none" dirty="0" err="1">
                <a:solidFill>
                  <a:srgbClr val="000000"/>
                </a:solidFill>
                <a:latin typeface="Cambria"/>
                <a:ea typeface="Cambria"/>
                <a:cs typeface="Cambria"/>
                <a:sym typeface="Cambria"/>
              </a:rPr>
              <a:t>Smt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Tuljamma</a:t>
            </a:r>
            <a:r>
              <a:rPr lang="en-US" sz="1200" b="0" i="0" u="none" strike="noStrike" cap="none" dirty="0">
                <a:solidFill>
                  <a:srgbClr val="000000"/>
                </a:solidFill>
                <a:latin typeface="Cambria"/>
                <a:ea typeface="Cambria"/>
                <a:cs typeface="Cambria"/>
                <a:sym typeface="Cambria"/>
              </a:rPr>
              <a:t> - a simple but extremely helpful to the society, Konda </a:t>
            </a:r>
            <a:r>
              <a:rPr lang="en-US" sz="1200" b="0" i="0" u="none" strike="noStrike" cap="none" dirty="0" err="1">
                <a:solidFill>
                  <a:srgbClr val="000000"/>
                </a:solidFill>
                <a:latin typeface="Cambria"/>
                <a:ea typeface="Cambria"/>
                <a:cs typeface="Cambria"/>
                <a:sym typeface="Cambria"/>
              </a:rPr>
              <a:t>reddy</a:t>
            </a:r>
            <a:r>
              <a:rPr lang="en-US" sz="1200" b="0" i="0" u="none" strike="noStrike" cap="none" dirty="0">
                <a:solidFill>
                  <a:srgbClr val="000000"/>
                </a:solidFill>
                <a:latin typeface="Cambria"/>
                <a:ea typeface="Cambria"/>
                <a:cs typeface="Cambria"/>
                <a:sym typeface="Cambria"/>
              </a:rPr>
              <a:t> a </a:t>
            </a:r>
            <a:r>
              <a:rPr lang="en-US" sz="1200" b="0" i="0" u="none" strike="noStrike" cap="none" dirty="0" err="1">
                <a:solidFill>
                  <a:srgbClr val="000000"/>
                </a:solidFill>
                <a:latin typeface="Cambria"/>
                <a:ea typeface="Cambria"/>
                <a:cs typeface="Cambria"/>
                <a:sym typeface="Cambria"/>
              </a:rPr>
              <a:t>septugenerain</a:t>
            </a:r>
            <a:r>
              <a:rPr lang="en-US" sz="1200" b="0" i="0" u="none" strike="noStrike" cap="none" dirty="0">
                <a:solidFill>
                  <a:srgbClr val="000000"/>
                </a:solidFill>
                <a:latin typeface="Cambria"/>
                <a:ea typeface="Cambria"/>
                <a:cs typeface="Cambria"/>
                <a:sym typeface="Cambria"/>
              </a:rPr>
              <a:t>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Fifth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This was a unique yatra for many reasons. Firstly, 46 participants with 11 women/girls was a record for all yatras. It had two youngest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Rudra and Nilaya in their fifteenth year. The yatra also saw very low temperatures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4 degrees centigrade at </a:t>
            </a:r>
            <a:r>
              <a:rPr lang="en-US" sz="1200" b="0" i="0" u="none" strike="noStrike" cap="none" dirty="0" err="1">
                <a:solidFill>
                  <a:srgbClr val="000000"/>
                </a:solidFill>
                <a:latin typeface="Cambria"/>
                <a:ea typeface="Cambria"/>
                <a:cs typeface="Cambria"/>
                <a:sym typeface="Cambria"/>
              </a:rPr>
              <a:t>Lambasingi</a:t>
            </a:r>
            <a:r>
              <a:rPr lang="en-US" sz="1200" b="0" i="0" u="none" strike="noStrike" cap="none" dirty="0">
                <a:solidFill>
                  <a:srgbClr val="000000"/>
                </a:solidFill>
                <a:latin typeface="Cambria"/>
                <a:ea typeface="Cambria"/>
                <a:cs typeface="Cambria"/>
                <a:sym typeface="Cambria"/>
              </a:rPr>
              <a:t>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Sixth Chinna Shodha Yatra</a:t>
            </a:r>
            <a:r>
              <a:rPr lang="en-US" sz="1200" b="0" i="0" u="none" strike="noStrike" cap="none" dirty="0">
                <a:solidFill>
                  <a:srgbClr val="000000"/>
                </a:solidFill>
                <a:latin typeface="Cambria"/>
                <a:ea typeface="Cambria"/>
                <a:cs typeface="Cambria"/>
                <a:sym typeface="Cambria"/>
              </a:rPr>
              <a:t> - 46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from various walks of life and of all ages with a dozen girls and ladies started the yatra from </a:t>
            </a:r>
            <a:r>
              <a:rPr lang="en-US" sz="1200" b="0" i="0" u="none" strike="noStrike" cap="none" dirty="0" err="1">
                <a:solidFill>
                  <a:srgbClr val="000000"/>
                </a:solidFill>
                <a:latin typeface="Cambria"/>
                <a:ea typeface="Cambria"/>
                <a:cs typeface="Cambria"/>
                <a:sym typeface="Cambria"/>
              </a:rPr>
              <a:t>Nagayalanka</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krishna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dist</a:t>
            </a:r>
            <a:r>
              <a:rPr lang="en-US" sz="1200" b="0" i="0" u="none" strike="noStrike" cap="none" dirty="0">
                <a:solidFill>
                  <a:srgbClr val="000000"/>
                </a:solidFill>
                <a:latin typeface="Cambria"/>
                <a:ea typeface="Cambria"/>
                <a:cs typeface="Cambria"/>
                <a:sym typeface="Cambria"/>
              </a:rPr>
              <a:t> from the banks of River Krishna. Three days walk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Hamsla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included visiting over dozen villages, interaction with students in 3 schools, crossing River Krishna twice </a:t>
            </a:r>
            <a:r>
              <a:rPr lang="en-US" sz="1200" b="0" i="0" u="none" strike="noStrike" cap="none" dirty="0" err="1">
                <a:solidFill>
                  <a:srgbClr val="000000"/>
                </a:solidFill>
                <a:latin typeface="Cambria"/>
                <a:ea typeface="Cambria"/>
                <a:cs typeface="Cambria"/>
                <a:sym typeface="Cambria"/>
              </a:rPr>
              <a:t>ona</a:t>
            </a:r>
            <a:r>
              <a:rPr lang="en-US" sz="1200" b="0" i="0" u="none" strike="noStrike" cap="none" dirty="0">
                <a:solidFill>
                  <a:srgbClr val="000000"/>
                </a:solidFill>
                <a:latin typeface="Cambria"/>
                <a:ea typeface="Cambria"/>
                <a:cs typeface="Cambria"/>
                <a:sym typeface="Cambria"/>
              </a:rPr>
              <a:t> ferry with many vehicles and people, spending a night on an island, walking in the moonlight on KARAKATTA which runs parallel to the Bay of Bengal, visiting </a:t>
            </a:r>
            <a:r>
              <a:rPr lang="en-US" sz="1200" b="0" i="0" u="none" strike="noStrike" cap="none" dirty="0" err="1">
                <a:solidFill>
                  <a:srgbClr val="000000"/>
                </a:solidFill>
                <a:latin typeface="Cambria"/>
                <a:ea typeface="Cambria"/>
                <a:cs typeface="Cambria"/>
                <a:sym typeface="Cambria"/>
              </a:rPr>
              <a:t>Sorla</a:t>
            </a:r>
            <a:r>
              <a:rPr lang="en-US" sz="1200" b="0" i="0" u="none" strike="noStrike" cap="none" dirty="0">
                <a:solidFill>
                  <a:srgbClr val="000000"/>
                </a:solidFill>
                <a:latin typeface="Cambria"/>
                <a:ea typeface="Cambria"/>
                <a:cs typeface="Cambria"/>
                <a:sym typeface="Cambria"/>
              </a:rPr>
              <a:t> Gundi village which lost over 600 people in two hours during 1977 cyclone. Finality was when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immersed themselves  in the sea at </a:t>
            </a:r>
            <a:r>
              <a:rPr lang="en-US" sz="1200" b="0" i="0" u="none" strike="noStrike" cap="none" dirty="0" err="1">
                <a:solidFill>
                  <a:srgbClr val="000000"/>
                </a:solidFill>
                <a:latin typeface="Cambria"/>
                <a:ea typeface="Cambria"/>
                <a:cs typeface="Cambria"/>
                <a:sym typeface="Cambria"/>
              </a:rPr>
              <a:t>Hamsala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on the last day before the </a:t>
            </a:r>
            <a:r>
              <a:rPr lang="en-US" sz="1200" b="0" i="0" u="none" strike="noStrike" cap="none" dirty="0" err="1">
                <a:solidFill>
                  <a:srgbClr val="000000"/>
                </a:solidFill>
                <a:latin typeface="Cambria"/>
                <a:ea typeface="Cambria"/>
                <a:cs typeface="Cambria"/>
                <a:sym typeface="Cambria"/>
              </a:rPr>
              <a:t>yatries</a:t>
            </a:r>
            <a:r>
              <a:rPr lang="en-US" sz="1200" b="0" i="0" u="none" strike="noStrike" cap="none" dirty="0">
                <a:solidFill>
                  <a:srgbClr val="000000"/>
                </a:solidFill>
                <a:latin typeface="Cambria"/>
                <a:ea typeface="Cambria"/>
                <a:cs typeface="Cambria"/>
                <a:sym typeface="Cambria"/>
              </a:rPr>
              <a:t> bid farewell to each other. Interaction with women was very significant and the life of fishermen was the focus of the yatra. Walking through mangroves was an experience having understood how they help people living in its to proximity.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1" name="Google Shape;191;p13"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92" name="Google Shape;192;p13"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93" name="Google Shape;193;p1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13"/>
          <p:cNvSpPr txBox="1"/>
          <p:nvPr/>
        </p:nvSpPr>
        <p:spPr>
          <a:xfrm>
            <a:off x="198119" y="153987"/>
            <a:ext cx="5394900" cy="11852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Seventh Chinna Shodha Yatra </a:t>
            </a:r>
            <a:r>
              <a:rPr lang="en-US" sz="1200" b="0" i="0" u="none" strike="noStrike" cap="none">
                <a:solidFill>
                  <a:srgbClr val="000000"/>
                </a:solidFill>
                <a:latin typeface="Cambria"/>
                <a:ea typeface="Cambria"/>
                <a:cs typeface="Cambria"/>
                <a:sym typeface="Cambria"/>
              </a:rPr>
              <a:t>- 34 yatries walked over 58 Kms in Nagar Kurnool dist starting from Peddakothapalli to Somasila.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Somasila - a scenic place located on the back waters of Krishna from Srisailam Dam was the best place for culmination of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Eighth Chinna Shodha Yatra </a:t>
            </a:r>
            <a:r>
              <a:rPr lang="en-US" sz="1200" b="0" i="0" u="none" strike="noStrike" cap="none">
                <a:solidFill>
                  <a:srgbClr val="000000"/>
                </a:solidFill>
                <a:latin typeface="Cambria"/>
                <a:ea typeface="Cambria"/>
                <a:cs typeface="Cambria"/>
                <a:sym typeface="Cambria"/>
              </a:rPr>
              <a:t>- 36 Yatries gathered at Valivetivaripalem in a Brick making farm ten kms away from Ongole, the district capital of Prakasam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etc enroute interacting with fishermen, farmers and brick makers. E met elders baove 90 years and took their blessings and listened to their life story. This yatra also saw 5 inmates from local Orphange "Bommarillu" participating very actively and gave all of us tremedous pleasure and an intellectual company.</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Twenty Ninth Chinna Shodha Yatra - </a:t>
            </a:r>
            <a:r>
              <a:rPr lang="en-US" sz="1200" b="0" i="0" u="none" strike="noStrike" cap="none">
                <a:solidFill>
                  <a:srgbClr val="000000"/>
                </a:solidFill>
                <a:latin typeface="Calibri"/>
                <a:ea typeface="Calibri"/>
                <a:cs typeface="Calibri"/>
                <a:sym typeface="Calibri"/>
              </a:rPr>
              <a:t>34 Yatries collected at the Innovator Shanmukha Rao’s house in Kambalapally village on the morning 21 December 2018. The journey began with an intense interaction with students of local school. Yatra went through a fairly cultivated area, beautiful hills and river beds, mostly through Pakhal reserve forest. Another innovator S Babu interacted with yatries and described his simple but very useful innovation. Enroute, yatries met many young farmers, which is rare nowadays, shepherds, school students, women and teachers. Visit to Bheemunipadam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Thirtieth Chinna Shodha Yatra </a:t>
            </a:r>
            <a:r>
              <a:rPr lang="en-US" sz="1200" b="0" i="0" u="none" strike="noStrike" cap="none">
                <a:solidFill>
                  <a:srgbClr val="000000"/>
                </a:solidFill>
                <a:latin typeface="Cambria"/>
                <a:ea typeface="Cambria"/>
                <a:cs typeface="Cambria"/>
                <a:sym typeface="Cambria"/>
              </a:rPr>
              <a:t>- The coastal district of Srikakualam was in the news lately for not so good reason. Cyclone Hudhud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Ponduru , the starting point of the Yatra is famous for Khadi and in the last century, majority of politicians wore kurtas made</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0" name="Google Shape;200;p14"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01" name="Google Shape;201;p14"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02" name="Google Shape;202;p1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14"/>
          <p:cNvSpPr txBox="1"/>
          <p:nvPr/>
        </p:nvSpPr>
        <p:spPr>
          <a:xfrm>
            <a:off x="198119" y="153988"/>
            <a:ext cx="5394900" cy="72960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of Ponduru khaddar visit started from a weaver's house and ended at Naira north east. We had the privilege of crossing the flowing rivers Nagavali and Vamsha dhara.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Seasame, Minimulu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31st Chinna Shodha yatra - </a:t>
            </a:r>
            <a:r>
              <a:rPr lang="en-US" sz="1200" b="0" i="0" u="none" strike="noStrike" cap="none">
                <a:solidFill>
                  <a:srgbClr val="000000"/>
                </a:solidFill>
                <a:latin typeface="Cambria"/>
                <a:ea typeface="Cambria"/>
                <a:cs typeface="Cambria"/>
                <a:sym typeface="Cambria"/>
              </a:rPr>
              <a:t>Area we walked was adjacent to the Nallamala Forest and  Mahanandi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32nd Chinna Shodha Yatra - </a:t>
            </a:r>
            <a:r>
              <a:rPr lang="en-US" sz="1200" b="0" i="0" u="none" strike="noStrike" cap="none">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Pocharam we met a farmer innovator - Pichaiah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sz="32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9" name="Google Shape;209;p1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10" name="Google Shape;210;p1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11" name="Google Shape;211;p1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15"/>
          <p:cNvSpPr txBox="1"/>
          <p:nvPr/>
        </p:nvSpPr>
        <p:spPr>
          <a:xfrm>
            <a:off x="202882" y="152400"/>
            <a:ext cx="5394961" cy="9603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33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This was by far the yatra with maximum participants. 62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from the age 8 to 70 was the enthusiastic group which walked from </a:t>
            </a:r>
            <a:r>
              <a:rPr lang="en-US" sz="1200" b="0" i="0" u="none" strike="noStrike" cap="none" dirty="0" err="1">
                <a:solidFill>
                  <a:srgbClr val="000000"/>
                </a:solidFill>
                <a:latin typeface="Calibri"/>
                <a:ea typeface="Calibri"/>
                <a:cs typeface="Calibri"/>
                <a:sym typeface="Calibri"/>
              </a:rPr>
              <a:t>Ramachnadra</a:t>
            </a:r>
            <a:r>
              <a:rPr lang="en-US" sz="1200" b="0" i="0" u="none" strike="noStrike" cap="none" dirty="0">
                <a:solidFill>
                  <a:srgbClr val="000000"/>
                </a:solidFill>
                <a:latin typeface="Calibri"/>
                <a:ea typeface="Calibri"/>
                <a:cs typeface="Calibri"/>
                <a:sym typeface="Calibri"/>
              </a:rPr>
              <a:t> Puram to </a:t>
            </a:r>
            <a:r>
              <a:rPr lang="en-US" sz="1200" b="0" i="0" u="none" strike="noStrike" cap="none" dirty="0" err="1">
                <a:solidFill>
                  <a:srgbClr val="000000"/>
                </a:solidFill>
                <a:latin typeface="Calibri"/>
                <a:ea typeface="Calibri"/>
                <a:cs typeface="Calibri"/>
                <a:sym typeface="Calibri"/>
              </a:rPr>
              <a:t>Gangudupalli</a:t>
            </a:r>
            <a:r>
              <a:rPr lang="en-US" sz="1200" b="0" i="0" u="none" strike="noStrike" cap="none" dirty="0">
                <a:solidFill>
                  <a:srgbClr val="000000"/>
                </a:solidFill>
                <a:latin typeface="Calibri"/>
                <a:ea typeface="Calibri"/>
                <a:cs typeface="Calibri"/>
                <a:sym typeface="Calibri"/>
              </a:rPr>
              <a:t> in Chittoor district of Andhra Pradesh. Journey passed through small villages, vast fields, hills and streams, sometime empty canals. The nature was astounding with its diversity and variety.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met, </a:t>
            </a:r>
            <a:r>
              <a:rPr lang="en-US" sz="1200" b="0" i="0" u="none" strike="noStrike" cap="none" dirty="0" err="1">
                <a:solidFill>
                  <a:srgbClr val="000000"/>
                </a:solidFill>
                <a:latin typeface="Calibri"/>
                <a:ea typeface="Calibri"/>
                <a:cs typeface="Calibri"/>
                <a:sym typeface="Calibri"/>
              </a:rPr>
              <a:t>Sheppards</a:t>
            </a:r>
            <a:r>
              <a:rPr lang="en-US" sz="1200" b="0" i="0" u="none" strike="noStrike" cap="none" dirty="0">
                <a:solidFill>
                  <a:srgbClr val="000000"/>
                </a:solidFill>
                <a:latin typeface="Calibri"/>
                <a:ea typeface="Calibri"/>
                <a:cs typeface="Calibri"/>
                <a:sym typeface="Calibri"/>
              </a:rPr>
              <a:t>, potters, farmers, women and children who shared their knowledge and  creativity with unprecedented care and affection. Our big size was never a problem for them. Hospitality was its peak and all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34th Chinna Shodha Yatra </a:t>
            </a:r>
            <a:r>
              <a:rPr lang="en-US" sz="1200" b="0" i="0" u="none" strike="noStrike" cap="none" dirty="0">
                <a:solidFill>
                  <a:srgbClr val="000000"/>
                </a:solidFill>
                <a:latin typeface="Calibri"/>
                <a:ea typeface="Calibri"/>
                <a:cs typeface="Calibri"/>
                <a:sym typeface="Calibri"/>
              </a:rPr>
              <a:t>– Yatra started from </a:t>
            </a:r>
            <a:r>
              <a:rPr lang="en-US" sz="1200" b="0" i="0" u="none" strike="noStrike" cap="none" dirty="0" err="1">
                <a:solidFill>
                  <a:srgbClr val="000000"/>
                </a:solidFill>
                <a:latin typeface="Calibri"/>
                <a:ea typeface="Calibri"/>
                <a:cs typeface="Calibri"/>
                <a:sym typeface="Calibri"/>
              </a:rPr>
              <a:t>Bhupalpally</a:t>
            </a:r>
            <a:r>
              <a:rPr lang="en-US" sz="1200" b="0" i="0" u="none" strike="noStrike" cap="none" dirty="0">
                <a:solidFill>
                  <a:srgbClr val="000000"/>
                </a:solidFill>
                <a:latin typeface="Calibri"/>
                <a:ea typeface="Calibri"/>
                <a:cs typeface="Calibri"/>
                <a:sym typeface="Calibri"/>
              </a:rPr>
              <a:t> with an interesting interaction with the collector of the district.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almost 60 in number had a great diversity in terms of age, education, professions and perspectives. Youngest was a girl 7 years and the oldest was of course 70 years old Brigadier. Together,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something unique. People were friendly and they looked content with what they have. Nature has been very generous to them in terms of plentiful flora and fauna besides Godavari river flowing through the district.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found a young innovator and also few eminent herbal healers.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interacted with women, elders and children besides farmers in over a dozen villages.  This being the biggest group in any yatra, our apprehensions of logistic hiccups did not happen as each yatri contributed and cooperated extremely well.</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35</a:t>
            </a:r>
            <a:r>
              <a:rPr lang="en-US" sz="1200" b="1" i="0" u="none" strike="noStrike" cap="none" baseline="30000" dirty="0">
                <a:solidFill>
                  <a:srgbClr val="00B050"/>
                </a:solidFill>
                <a:latin typeface="Calibri"/>
                <a:ea typeface="Calibri"/>
                <a:cs typeface="Calibri"/>
                <a:sym typeface="Calibri"/>
              </a:rPr>
              <a:t>th</a:t>
            </a:r>
            <a:r>
              <a:rPr lang="en-US" sz="12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About 60 kms of walk-through reserved forest filled with hills, valleys, dense forests and small inhabitations of tribes was witnessed by the 41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participated in 35</a:t>
            </a:r>
            <a:r>
              <a:rPr lang="en-US" sz="1200" b="0" i="0" u="none" strike="noStrike" cap="none" baseline="30000" dirty="0">
                <a:solidFill>
                  <a:srgbClr val="000000"/>
                </a:solidFill>
                <a:latin typeface="Calibri"/>
                <a:ea typeface="Calibri"/>
                <a:cs typeface="Calibri"/>
                <a:sym typeface="Calibri"/>
              </a:rPr>
              <a:t>th</a:t>
            </a:r>
            <a:r>
              <a:rPr lang="en-US" sz="1200" b="0" i="0" u="none" strike="noStrike" cap="none" dirty="0">
                <a:solidFill>
                  <a:srgbClr val="000000"/>
                </a:solidFill>
                <a:latin typeface="Calibri"/>
                <a:ea typeface="Calibri"/>
                <a:cs typeface="Calibri"/>
                <a:sym typeface="Calibri"/>
              </a:rPr>
              <a:t> Chinna Shodha Yatra. It started on the Christmas Day  and continued till 27 Dec. Yatra commenced at </a:t>
            </a:r>
            <a:r>
              <a:rPr lang="en-US" sz="1200" b="0" i="0" u="none" strike="noStrike" cap="none" dirty="0" err="1">
                <a:solidFill>
                  <a:srgbClr val="000000"/>
                </a:solidFill>
                <a:latin typeface="Calibri"/>
                <a:ea typeface="Calibri"/>
                <a:cs typeface="Calibri"/>
                <a:sym typeface="Calibri"/>
              </a:rPr>
              <a:t>Bayyaram</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Gangaram</a:t>
            </a:r>
            <a:r>
              <a:rPr lang="en-US" sz="1200" b="0" i="0" u="none" strike="noStrike" cap="none" dirty="0">
                <a:solidFill>
                  <a:srgbClr val="000000"/>
                </a:solidFill>
                <a:latin typeface="Calibri"/>
                <a:ea typeface="Calibri"/>
                <a:cs typeface="Calibri"/>
                <a:sym typeface="Calibri"/>
              </a:rPr>
              <a:t> of </a:t>
            </a:r>
            <a:r>
              <a:rPr lang="en-US" sz="1200" b="0" i="0" u="none" strike="noStrike" cap="none" dirty="0" err="1">
                <a:solidFill>
                  <a:srgbClr val="000000"/>
                </a:solidFill>
                <a:latin typeface="Calibri"/>
                <a:ea typeface="Calibri"/>
                <a:cs typeface="Calibri"/>
                <a:sym typeface="Calibri"/>
              </a:rPr>
              <a:t>Mahabubabad</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dist</a:t>
            </a:r>
            <a:r>
              <a:rPr lang="en-US" sz="1200" b="0" i="0" u="none" strike="noStrike" cap="none" dirty="0">
                <a:solidFill>
                  <a:srgbClr val="000000"/>
                </a:solidFill>
                <a:latin typeface="Calibri"/>
                <a:ea typeface="Calibri"/>
                <a:cs typeface="Calibri"/>
                <a:sym typeface="Calibri"/>
              </a:rPr>
              <a:t> of Telangana. Seven women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comprising of students, scientist, professors and social activist were part of the group and brought the women perspective into the discussions very effectively.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could meet an innovator, a child prodigy who makes amazing models, few herbal healers and a grand old man “</a:t>
            </a:r>
            <a:r>
              <a:rPr lang="en-US" sz="1200" b="0" i="0" u="none" strike="noStrike" cap="none" dirty="0" err="1">
                <a:solidFill>
                  <a:srgbClr val="000000"/>
                </a:solidFill>
                <a:latin typeface="Calibri"/>
                <a:ea typeface="Calibri"/>
                <a:cs typeface="Calibri"/>
                <a:sym typeface="Calibri"/>
              </a:rPr>
              <a:t>Papaiah</a:t>
            </a:r>
            <a:r>
              <a:rPr lang="en-US" sz="1200" b="0" i="0" u="none" strike="noStrike" cap="none" dirty="0">
                <a:solidFill>
                  <a:srgbClr val="000000"/>
                </a:solidFill>
                <a:latin typeface="Calibri"/>
                <a:ea typeface="Calibri"/>
                <a:cs typeface="Calibri"/>
                <a:sym typeface="Calibri"/>
              </a:rPr>
              <a:t> – over 85 years” who blessed the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with his knowledge, and experiences of his long life. Despite the pandemic, villagers welcomed us with warmth and shared their aspirations and hurdles to achieve them. Village sarpanches were very cordial and organized the interaction of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with villagers. Moonlight made our night walks highly pleasant and memorable. Various discussions among the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added value to the overall outcome of the yatra.  Another memorable three days spent in the lap of nature, and most hospitable people.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p:nvPr/>
        </p:nvSpPr>
        <p:spPr>
          <a:xfrm>
            <a:off x="350519" y="228600"/>
            <a:ext cx="5166300" cy="9071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36</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37</a:t>
            </a:r>
            <a:r>
              <a:rPr lang="en-US" sz="1600" b="1" i="0" u="none" strike="noStrike" cap="none" baseline="30000">
                <a:solidFill>
                  <a:srgbClr val="00B050"/>
                </a:solidFill>
                <a:latin typeface="Calibri"/>
                <a:ea typeface="Calibri"/>
                <a:cs typeface="Calibri"/>
                <a:sym typeface="Calibri"/>
              </a:rPr>
              <a:t>th</a:t>
            </a:r>
            <a:r>
              <a:rPr lang="en-US" sz="1600" b="1" i="0" u="none" strike="noStrike" cap="none">
                <a:solidFill>
                  <a:srgbClr val="00B050"/>
                </a:solidFill>
                <a:latin typeface="Calibri"/>
                <a:ea typeface="Calibri"/>
                <a:cs typeface="Calibri"/>
                <a:sym typeface="Calibri"/>
              </a:rPr>
              <a:t>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Nalgonda district offered a soothing weather all the three days. 33 yatries with the support of loal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tandas was the highlight of the yatra. Villagers have shown a lot of interest in the innovations displayed by the yatries. Interacted  with three innovators enroute and  impressed by their passion to solve the problems of locals by their creativity. Few Tandas have stones in their fields and Palle Srujana offered a simple machine to remove the stones from the field. The variety and diversity of people and nature made the yatra learnings very rich.</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a:solidFill>
                  <a:srgbClr val="00B050"/>
                </a:solidFill>
                <a:latin typeface="Calibri"/>
                <a:ea typeface="Calibri"/>
                <a:cs typeface="Calibri"/>
                <a:sym typeface="Calibri"/>
              </a:rPr>
              <a:t>38th Chinna Shodha Yatra</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Gurumurthy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Verdana"/>
              <a:buNone/>
            </a:pPr>
            <a:br>
              <a:rPr lang="en-US" sz="3200" b="0" i="0" u="none" strike="noStrike" cap="none">
                <a:solidFill>
                  <a:srgbClr val="000000"/>
                </a:solidFill>
                <a:latin typeface="Verdana"/>
                <a:ea typeface="Verdana"/>
                <a:cs typeface="Verdana"/>
                <a:sym typeface="Verdana"/>
              </a:rPr>
            </a:br>
            <a:endParaRPr sz="1600" b="1" i="0" u="none" strike="noStrike" cap="none">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a:solidFill>
                <a:srgbClr val="00B050"/>
              </a:solidFill>
              <a:latin typeface="Calibri"/>
              <a:ea typeface="Calibri"/>
              <a:cs typeface="Calibri"/>
              <a:sym typeface="Calibri"/>
            </a:endParaRPr>
          </a:p>
        </p:txBody>
      </p:sp>
      <p:sp>
        <p:nvSpPr>
          <p:cNvPr id="218" name="Google Shape;218;p1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1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p:nvPr/>
        </p:nvSpPr>
        <p:spPr>
          <a:xfrm>
            <a:off x="350519" y="228599"/>
            <a:ext cx="5166300" cy="8802369"/>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39</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a:t>
            </a:r>
            <a:r>
              <a:rPr lang="en-US" sz="1600" b="1" i="0" u="none" strike="noStrike" cap="none" dirty="0" err="1">
                <a:solidFill>
                  <a:srgbClr val="00B050"/>
                </a:solidFill>
                <a:latin typeface="Calibri"/>
                <a:ea typeface="Calibri"/>
                <a:cs typeface="Calibri"/>
                <a:sym typeface="Calibri"/>
              </a:rPr>
              <a:t>Shodha</a:t>
            </a:r>
            <a:r>
              <a:rPr lang="en-US" sz="1600" b="1" i="0" u="none" strike="noStrike" cap="none" dirty="0">
                <a:solidFill>
                  <a:srgbClr val="00B050"/>
                </a:solidFill>
                <a:latin typeface="Calibri"/>
                <a:ea typeface="Calibri"/>
                <a:cs typeface="Calibri"/>
                <a:sym typeface="Calibri"/>
              </a:rPr>
              <a:t>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It was river Godavari which attracted 33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to 39th CSY which started from </a:t>
            </a:r>
            <a:r>
              <a:rPr lang="en-US" sz="1200" b="0" i="0" u="none" strike="noStrike" cap="none" dirty="0" err="1">
                <a:solidFill>
                  <a:srgbClr val="000000"/>
                </a:solidFill>
                <a:latin typeface="Calibri"/>
                <a:ea typeface="Calibri"/>
                <a:cs typeface="Calibri"/>
                <a:sym typeface="Calibri"/>
              </a:rPr>
              <a:t>Tadvai</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kamalapuram</a:t>
            </a:r>
            <a:r>
              <a:rPr lang="en-US" sz="1200" b="0" i="0" u="none" strike="noStrike" cap="none" dirty="0">
                <a:solidFill>
                  <a:srgbClr val="000000"/>
                </a:solidFill>
                <a:latin typeface="Calibri"/>
                <a:ea typeface="Calibri"/>
                <a:cs typeface="Calibri"/>
                <a:sym typeface="Calibri"/>
              </a:rPr>
              <a:t>. Whether was at its best and the local volunteer Karthik made the yatra meaningful by his local knowledge , connectivity.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were overwhelmed by the imposing nature, vastness and serenity of river Godavari and Mirchi crops across thousands of acres around </a:t>
            </a:r>
            <a:r>
              <a:rPr lang="en-US" sz="1200" b="0" i="0" u="none" strike="noStrike" cap="none" dirty="0" err="1">
                <a:solidFill>
                  <a:srgbClr val="000000"/>
                </a:solidFill>
                <a:latin typeface="Calibri"/>
                <a:ea typeface="Calibri"/>
                <a:cs typeface="Calibri"/>
                <a:sym typeface="Calibri"/>
              </a:rPr>
              <a:t>Mangapet</a:t>
            </a:r>
            <a:r>
              <a:rPr lang="en-US" sz="1200" b="0" i="0" u="none" strike="noStrike" cap="none" dirty="0">
                <a:solidFill>
                  <a:srgbClr val="000000"/>
                </a:solidFill>
                <a:latin typeface="Calibri"/>
                <a:ea typeface="Calibri"/>
                <a:cs typeface="Calibri"/>
                <a:sym typeface="Calibri"/>
              </a:rPr>
              <a:t>. Our interaction with village men and women was very meaningful and cordial. Hospitality of villagers was inspiring. We scouted two innovations and a lot of traditional knowledge. Children's creativity made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pleasantly surprised. Impressions of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were deep and the camaraderie was at its peak. Most </a:t>
            </a:r>
            <a:r>
              <a:rPr lang="en-US" sz="1200" b="0" i="0" u="none" strike="noStrike" cap="none" dirty="0" err="1">
                <a:solidFill>
                  <a:srgbClr val="000000"/>
                </a:solidFill>
                <a:latin typeface="Calibri"/>
                <a:ea typeface="Calibri"/>
                <a:cs typeface="Calibri"/>
                <a:sym typeface="Calibri"/>
              </a:rPr>
              <a:t>yatries</a:t>
            </a:r>
            <a:r>
              <a:rPr lang="en-US" sz="1200" b="0" i="0" u="none" strike="noStrike" cap="none" dirty="0">
                <a:solidFill>
                  <a:srgbClr val="000000"/>
                </a:solidFill>
                <a:latin typeface="Calibri"/>
                <a:ea typeface="Calibri"/>
                <a:cs typeface="Calibri"/>
                <a:sym typeface="Calibri"/>
              </a:rPr>
              <a:t> felt that three days is too less for the yatra duration.</a:t>
            </a: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endParaRPr sz="1200" dirty="0">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41</a:t>
            </a:r>
            <a:r>
              <a:rPr lang="en-US" sz="1600" b="1" i="0" u="none" strike="noStrike" cap="none" baseline="30000" dirty="0">
                <a:solidFill>
                  <a:srgbClr val="00B050"/>
                </a:solidFill>
                <a:latin typeface="Calibri"/>
                <a:ea typeface="Calibri"/>
                <a:cs typeface="Calibri"/>
                <a:sym typeface="Calibri"/>
              </a:rPr>
              <a:t>st</a:t>
            </a:r>
            <a:r>
              <a:rPr lang="en-US" sz="1600" b="1" i="0" u="none" strike="noStrike" cap="none" dirty="0">
                <a:solidFill>
                  <a:srgbClr val="00B050"/>
                </a:solidFill>
                <a:latin typeface="Calibri"/>
                <a:ea typeface="Calibri"/>
                <a:cs typeface="Calibri"/>
                <a:sym typeface="Calibri"/>
              </a:rPr>
              <a:t> Chinna </a:t>
            </a:r>
            <a:r>
              <a:rPr lang="en-US" sz="1600" b="1" i="0" u="none" strike="noStrike" cap="none" dirty="0" err="1">
                <a:solidFill>
                  <a:srgbClr val="00B050"/>
                </a:solidFill>
                <a:latin typeface="Calibri"/>
                <a:ea typeface="Calibri"/>
                <a:cs typeface="Calibri"/>
                <a:sym typeface="Calibri"/>
              </a:rPr>
              <a:t>Shodha</a:t>
            </a:r>
            <a:r>
              <a:rPr lang="en-US" sz="1600" b="1" i="0" u="none" strike="noStrike" cap="none" dirty="0">
                <a:solidFill>
                  <a:srgbClr val="00B050"/>
                </a:solidFill>
                <a:latin typeface="Calibri"/>
                <a:ea typeface="Calibri"/>
                <a:cs typeface="Calibri"/>
                <a:sym typeface="Calibri"/>
              </a:rPr>
              <a:t>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3200"/>
              <a:buFont typeface="Verdana"/>
              <a:buNone/>
            </a:pPr>
            <a:r>
              <a:rPr lang="en-US" sz="1100" b="0" i="0" u="none" strike="noStrike" cap="none" dirty="0">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a:t>
            </a:r>
            <a:r>
              <a:rPr lang="en-US" sz="1100" b="0" i="0" u="none" strike="noStrike" cap="none" dirty="0" err="1">
                <a:solidFill>
                  <a:srgbClr val="222222"/>
                </a:solidFill>
                <a:highlight>
                  <a:srgbClr val="FFFFFF"/>
                </a:highlight>
                <a:latin typeface="Arial"/>
                <a:ea typeface="Arial"/>
                <a:cs typeface="Arial"/>
                <a:sym typeface="Arial"/>
              </a:rPr>
              <a:t>Shodha</a:t>
            </a:r>
            <a:r>
              <a:rPr lang="en-US" sz="1100" b="0" i="0" u="none" strike="noStrike" cap="none" dirty="0">
                <a:solidFill>
                  <a:srgbClr val="222222"/>
                </a:solidFill>
                <a:highlight>
                  <a:srgbClr val="FFFFFF"/>
                </a:highlight>
                <a:latin typeface="Arial"/>
                <a:ea typeface="Arial"/>
                <a:cs typeface="Arial"/>
                <a:sym typeface="Arial"/>
              </a:rPr>
              <a:t>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who participated in the 41st Chinna </a:t>
            </a:r>
            <a:r>
              <a:rPr lang="en-US" sz="1100" b="0" i="0" u="none" strike="noStrike" cap="none" dirty="0" err="1">
                <a:solidFill>
                  <a:srgbClr val="222222"/>
                </a:solidFill>
                <a:highlight>
                  <a:srgbClr val="FFFFFF"/>
                </a:highlight>
                <a:latin typeface="Arial"/>
                <a:ea typeface="Arial"/>
                <a:cs typeface="Arial"/>
                <a:sym typeface="Arial"/>
              </a:rPr>
              <a:t>shodha</a:t>
            </a:r>
            <a:r>
              <a:rPr lang="en-US" sz="1100" b="0" i="0" u="none" strike="noStrike" cap="none" dirty="0">
                <a:solidFill>
                  <a:srgbClr val="222222"/>
                </a:solidFill>
                <a:highlight>
                  <a:srgbClr val="FFFFFF"/>
                </a:highlight>
                <a:latin typeface="Arial"/>
                <a:ea typeface="Arial"/>
                <a:cs typeface="Arial"/>
                <a:sym typeface="Arial"/>
              </a:rPr>
              <a:t> yatra. It included four energetic women. The yatra started in </a:t>
            </a:r>
            <a:r>
              <a:rPr lang="en-US" sz="1100" b="0" i="0" u="none" strike="noStrike" cap="none" dirty="0" err="1">
                <a:solidFill>
                  <a:srgbClr val="222222"/>
                </a:solidFill>
                <a:highlight>
                  <a:srgbClr val="FFFFFF"/>
                </a:highlight>
                <a:latin typeface="Arial"/>
                <a:ea typeface="Arial"/>
                <a:cs typeface="Arial"/>
                <a:sym typeface="Arial"/>
              </a:rPr>
              <a:t>Narayanpet</a:t>
            </a:r>
            <a:r>
              <a:rPr lang="en-US" sz="1100" b="0" i="0" u="none" strike="noStrike" cap="none" dirty="0">
                <a:solidFill>
                  <a:srgbClr val="222222"/>
                </a:solidFill>
                <a:highlight>
                  <a:srgbClr val="FFFFFF"/>
                </a:highlight>
                <a:latin typeface="Arial"/>
                <a:ea typeface="Arial"/>
                <a:cs typeface="Arial"/>
                <a:sym typeface="Arial"/>
              </a:rPr>
              <a:t> district and concluded in Gadwal district. Region was not </a:t>
            </a:r>
            <a:r>
              <a:rPr lang="en-US" sz="1100" b="0" i="0" u="none" strike="noStrike" cap="none" dirty="0" err="1">
                <a:solidFill>
                  <a:srgbClr val="222222"/>
                </a:solidFill>
                <a:highlight>
                  <a:srgbClr val="FFFFFF"/>
                </a:highlight>
                <a:latin typeface="Arial"/>
                <a:ea typeface="Arial"/>
                <a:cs typeface="Arial"/>
                <a:sym typeface="Arial"/>
              </a:rPr>
              <a:t>muc</a:t>
            </a:r>
            <a:r>
              <a:rPr lang="en-US" sz="1100" b="0" i="0" u="none" strike="noStrike" cap="none" dirty="0">
                <a:solidFill>
                  <a:srgbClr val="222222"/>
                </a:solidFill>
                <a:highlight>
                  <a:srgbClr val="FFFFFF"/>
                </a:highlight>
                <a:latin typeface="Arial"/>
                <a:ea typeface="Arial"/>
                <a:cs typeface="Arial"/>
                <a:sym typeface="Arial"/>
              </a:rPr>
              <a:t> used to modern </a:t>
            </a:r>
            <a:r>
              <a:rPr lang="en-US" sz="1100" b="0" i="0" u="none" strike="noStrike" cap="none" dirty="0" err="1">
                <a:solidFill>
                  <a:srgbClr val="222222"/>
                </a:solidFill>
                <a:highlight>
                  <a:srgbClr val="FFFFFF"/>
                </a:highlight>
                <a:latin typeface="Arial"/>
                <a:ea typeface="Arial"/>
                <a:cs typeface="Arial"/>
                <a:sym typeface="Arial"/>
              </a:rPr>
              <a:t>agri</a:t>
            </a:r>
            <a:r>
              <a:rPr lang="en-US" sz="1100" b="0" i="0" u="none" strike="noStrike" cap="none" dirty="0">
                <a:solidFill>
                  <a:srgbClr val="222222"/>
                </a:solidFill>
                <a:highlight>
                  <a:srgbClr val="FFFFFF"/>
                </a:highlight>
                <a:latin typeface="Arial"/>
                <a:ea typeface="Arial"/>
                <a:cs typeface="Arial"/>
                <a:sym typeface="Arial"/>
              </a:rPr>
              <a:t> 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felt that grassroots innovations can help them increase their productivity with least cost.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also interacted with school children and local elders. Farmer </a:t>
            </a:r>
            <a:r>
              <a:rPr lang="en-US" sz="1100" b="0" i="0" u="none" strike="noStrike" cap="none" dirty="0" err="1">
                <a:solidFill>
                  <a:srgbClr val="222222"/>
                </a:solidFill>
                <a:highlight>
                  <a:srgbClr val="FFFFFF"/>
                </a:highlight>
                <a:latin typeface="Arial"/>
                <a:ea typeface="Arial"/>
                <a:cs typeface="Arial"/>
                <a:sym typeface="Arial"/>
              </a:rPr>
              <a:t>Gangappa</a:t>
            </a:r>
            <a:r>
              <a:rPr lang="en-US" sz="1100" b="0" i="0" u="none" strike="noStrike" cap="none" dirty="0">
                <a:solidFill>
                  <a:srgbClr val="222222"/>
                </a:solidFill>
                <a:highlight>
                  <a:srgbClr val="FFFFFF"/>
                </a:highlight>
                <a:latin typeface="Arial"/>
                <a:ea typeface="Arial"/>
                <a:cs typeface="Arial"/>
                <a:sym typeface="Arial"/>
              </a:rPr>
              <a:t>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a:t>
            </a:r>
            <a:r>
              <a:rPr lang="en-US" sz="1100" b="0" i="0" u="none" strike="noStrike" cap="none" dirty="0" err="1">
                <a:solidFill>
                  <a:srgbClr val="222222"/>
                </a:solidFill>
                <a:highlight>
                  <a:srgbClr val="FFFFFF"/>
                </a:highlight>
                <a:latin typeface="Arial"/>
                <a:ea typeface="Arial"/>
                <a:cs typeface="Arial"/>
                <a:sym typeface="Arial"/>
              </a:rPr>
              <a:t>kalval</a:t>
            </a:r>
            <a:r>
              <a:rPr lang="en-US" sz="1100" b="0" i="0" u="none" strike="noStrike" cap="none" dirty="0">
                <a:solidFill>
                  <a:srgbClr val="222222"/>
                </a:solidFill>
                <a:highlight>
                  <a:srgbClr val="FFFFFF"/>
                </a:highlight>
                <a:latin typeface="Arial"/>
                <a:ea typeface="Arial"/>
                <a:cs typeface="Arial"/>
                <a:sym typeface="Arial"/>
              </a:rPr>
              <a:t> village, spontaneous support from the Sarpanch Maheshwar Reddy was unique. When challenged to find innovators from his village, he took it seriously and connected us to </a:t>
            </a:r>
            <a:r>
              <a:rPr lang="en-US" sz="1100" b="0" i="0" u="none" strike="noStrike" cap="none" dirty="0" err="1">
                <a:solidFill>
                  <a:srgbClr val="222222"/>
                </a:solidFill>
                <a:highlight>
                  <a:srgbClr val="FFFFFF"/>
                </a:highlight>
                <a:latin typeface="Arial"/>
                <a:ea typeface="Arial"/>
                <a:cs typeface="Arial"/>
                <a:sym typeface="Arial"/>
              </a:rPr>
              <a:t>Makthmu</a:t>
            </a:r>
            <a:r>
              <a:rPr lang="en-US" sz="1100" b="0" i="0" u="none" strike="noStrike" cap="none" dirty="0">
                <a:solidFill>
                  <a:srgbClr val="222222"/>
                </a:solidFill>
                <a:highlight>
                  <a:srgbClr val="FFFFFF"/>
                </a:highlight>
                <a:latin typeface="Arial"/>
                <a:ea typeface="Arial"/>
                <a:cs typeface="Arial"/>
                <a:sym typeface="Arial"/>
              </a:rPr>
              <a:t> </a:t>
            </a:r>
            <a:r>
              <a:rPr lang="en-US" sz="1100" b="0" i="0" u="none" strike="noStrike" cap="none" dirty="0" err="1">
                <a:solidFill>
                  <a:srgbClr val="222222"/>
                </a:solidFill>
                <a:highlight>
                  <a:srgbClr val="FFFFFF"/>
                </a:highlight>
                <a:latin typeface="Arial"/>
                <a:ea typeface="Arial"/>
                <a:cs typeface="Arial"/>
                <a:sym typeface="Arial"/>
              </a:rPr>
              <a:t>Mammad</a:t>
            </a:r>
            <a:r>
              <a:rPr lang="en-US" sz="1100" b="0" i="0" u="none" strike="noStrike" cap="none" dirty="0">
                <a:solidFill>
                  <a:srgbClr val="222222"/>
                </a:solidFill>
                <a:highlight>
                  <a:srgbClr val="FFFFFF"/>
                </a:highlight>
                <a:latin typeface="Arial"/>
                <a:ea typeface="Arial"/>
                <a:cs typeface="Arial"/>
                <a:sym typeface="Arial"/>
              </a:rPr>
              <a:t> within 24 hours after a serious search in his village. This innovator has made a stupendous sprayer by combining the tradition and modern technology. One more innovator too got connected with </a:t>
            </a:r>
            <a:r>
              <a:rPr lang="en-US" sz="1100" b="0" i="0" u="none" strike="noStrike" cap="none" dirty="0" err="1">
                <a:solidFill>
                  <a:srgbClr val="222222"/>
                </a:solidFill>
                <a:highlight>
                  <a:srgbClr val="FFFFFF"/>
                </a:highlight>
                <a:latin typeface="Arial"/>
                <a:ea typeface="Arial"/>
                <a:cs typeface="Arial"/>
                <a:sym typeface="Arial"/>
              </a:rPr>
              <a:t>yatries</a:t>
            </a:r>
            <a:r>
              <a:rPr lang="en-US" sz="1100" b="0" i="0" u="none" strike="noStrike" cap="none" dirty="0">
                <a:solidFill>
                  <a:srgbClr val="222222"/>
                </a:solidFill>
                <a:highlight>
                  <a:srgbClr val="FFFFFF"/>
                </a:highlight>
                <a:latin typeface="Arial"/>
                <a:ea typeface="Arial"/>
                <a:cs typeface="Arial"/>
                <a:sym typeface="Arial"/>
              </a:rPr>
              <a:t> two days after the yatra got concluded. Short group with deep involvement and inquisitiveness made 41st yatra quite memorable with many learnings and </a:t>
            </a:r>
            <a:r>
              <a:rPr lang="en-US" sz="1100" b="0" i="0" u="none" strike="noStrike" cap="none" dirty="0" err="1">
                <a:solidFill>
                  <a:srgbClr val="222222"/>
                </a:solidFill>
                <a:highlight>
                  <a:srgbClr val="FFFFFF"/>
                </a:highlight>
                <a:latin typeface="Arial"/>
                <a:ea typeface="Arial"/>
                <a:cs typeface="Arial"/>
                <a:sym typeface="Arial"/>
              </a:rPr>
              <a:t>and</a:t>
            </a:r>
            <a:r>
              <a:rPr lang="en-US" sz="1100" b="0" i="0" u="none" strike="noStrike" cap="none" dirty="0">
                <a:solidFill>
                  <a:srgbClr val="222222"/>
                </a:solidFill>
                <a:highlight>
                  <a:srgbClr val="FFFFFF"/>
                </a:highlight>
                <a:latin typeface="Arial"/>
                <a:ea typeface="Arial"/>
                <a:cs typeface="Arial"/>
                <a:sym typeface="Arial"/>
              </a:rPr>
              <a:t> eye openers.</a:t>
            </a: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42</a:t>
            </a:r>
            <a:r>
              <a:rPr lang="en-IN" sz="1600" b="1" i="0" u="none" strike="noStrike" cap="none" baseline="30000" dirty="0">
                <a:solidFill>
                  <a:srgbClr val="00B050"/>
                </a:solidFill>
                <a:latin typeface="Calibri"/>
                <a:ea typeface="Calibri"/>
                <a:cs typeface="Calibri"/>
                <a:sym typeface="Calibri"/>
              </a:rPr>
              <a:t>nd</a:t>
            </a:r>
            <a:r>
              <a:rPr lang="en-IN" sz="1600" b="1" i="0" u="none" strike="noStrike" cap="none" dirty="0">
                <a:solidFill>
                  <a:srgbClr val="00B050"/>
                </a:solidFill>
                <a:latin typeface="Calibri"/>
                <a:ea typeface="Calibri"/>
                <a:cs typeface="Calibri"/>
                <a:sym typeface="Calibri"/>
              </a:rPr>
              <a:t>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43</a:t>
            </a:r>
            <a:r>
              <a:rPr lang="en-IN" sz="1600" b="1" baseline="30000" dirty="0">
                <a:solidFill>
                  <a:srgbClr val="00B050"/>
                </a:solidFill>
                <a:latin typeface="Calibri"/>
                <a:ea typeface="Calibri"/>
                <a:cs typeface="Calibri"/>
                <a:sym typeface="Calibri"/>
              </a:rPr>
              <a:t>rd</a:t>
            </a:r>
            <a:r>
              <a:rPr lang="en-IN" sz="1600" b="1" dirty="0">
                <a:solidFill>
                  <a:srgbClr val="00B050"/>
                </a:solidFill>
                <a:latin typeface="Calibri"/>
                <a:ea typeface="Calibri"/>
                <a:cs typeface="Calibri"/>
                <a:sym typeface="Calibri"/>
              </a:rPr>
              <a:t> Chinna </a:t>
            </a:r>
            <a:r>
              <a:rPr lang="en-IN" sz="1600" b="1" dirty="0" err="1">
                <a:solidFill>
                  <a:srgbClr val="00B050"/>
                </a:solidFill>
                <a:latin typeface="Calibri"/>
                <a:ea typeface="Calibri"/>
                <a:cs typeface="Calibri"/>
                <a:sym typeface="Calibri"/>
              </a:rPr>
              <a:t>Shodha</a:t>
            </a:r>
            <a:r>
              <a:rPr lang="en-IN" sz="1600" b="1"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44th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45</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46</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47</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48</a:t>
            </a:r>
            <a:r>
              <a:rPr lang="en-IN" sz="1600" b="1" i="0" u="none" strike="noStrike" cap="none" baseline="30000" dirty="0">
                <a:solidFill>
                  <a:srgbClr val="00B050"/>
                </a:solidFill>
                <a:latin typeface="Calibri"/>
                <a:ea typeface="Calibri"/>
                <a:cs typeface="Calibri"/>
                <a:sym typeface="Calibri"/>
              </a:rPr>
              <a:t>th</a:t>
            </a:r>
            <a:r>
              <a:rPr lang="en-IN" sz="1600" b="1" i="0" u="none" strike="noStrike" cap="none" dirty="0">
                <a:solidFill>
                  <a:srgbClr val="00B050"/>
                </a:solidFill>
                <a:latin typeface="Calibri"/>
                <a:ea typeface="Calibri"/>
                <a:cs typeface="Calibri"/>
                <a:sym typeface="Calibri"/>
              </a:rPr>
              <a:t> </a:t>
            </a:r>
            <a:r>
              <a:rPr lang="en-IN" sz="1600" b="1" i="0" u="none" strike="noStrike" cap="none">
                <a:solidFill>
                  <a:srgbClr val="00B050"/>
                </a:solidFill>
                <a:latin typeface="Calibri"/>
                <a:ea typeface="Calibri"/>
                <a:cs typeface="Calibri"/>
                <a:sym typeface="Calibri"/>
              </a:rPr>
              <a:t>Chinna Shodha Yatra</a:t>
            </a:r>
            <a:endParaRPr lang="en-IN"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25" name="Google Shape;225;p1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1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1" name="Google Shape;61;p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62" name="Google Shape;62;p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63" name="Google Shape;63;p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4" name="Google Shape;64;p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65" name="Google Shape;65;p2"/>
          <p:cNvSpPr txBox="1"/>
          <p:nvPr/>
        </p:nvSpPr>
        <p:spPr>
          <a:xfrm>
            <a:off x="265166" y="152399"/>
            <a:ext cx="5177400" cy="6577658"/>
          </a:xfrm>
          <a:prstGeom prst="rect">
            <a:avLst/>
          </a:prstGeom>
          <a:noFill/>
          <a:ln>
            <a:noFill/>
          </a:ln>
        </p:spPr>
        <p:txBody>
          <a:bodyPr spcFirstLastPara="1" wrap="square" lIns="45700" tIns="45700" rIns="45700" bIns="45700" anchor="t" anchorCtr="0">
            <a:spAutoFit/>
          </a:bodyPr>
          <a:lstStyle/>
          <a:p>
            <a:pPr>
              <a:lnSpc>
                <a:spcPct val="115000"/>
              </a:lnSpc>
              <a:spcAft>
                <a:spcPts val="1000"/>
              </a:spcAft>
            </a:pPr>
            <a:r>
              <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rPr>
              <a:t>To reach the Meeting Point:</a:t>
            </a:r>
            <a:endParaRPr lang="en-IN"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dirty="0" err="1">
                <a:effectLst/>
                <a:latin typeface="Calibri" panose="020F0502020204030204" pitchFamily="34" charset="0"/>
                <a:ea typeface="Calibri" panose="020F0502020204030204" pitchFamily="34" charset="0"/>
                <a:cs typeface="Mangal" panose="02040503050203030202" pitchFamily="18" charset="0"/>
              </a:rPr>
              <a:t>Kadanutala</a:t>
            </a:r>
            <a:r>
              <a:rPr lang="en-US" dirty="0">
                <a:effectLst/>
                <a:latin typeface="Calibri" panose="020F0502020204030204" pitchFamily="34" charset="0"/>
                <a:ea typeface="Calibri" panose="020F0502020204030204" pitchFamily="34" charset="0"/>
                <a:cs typeface="Mangal" panose="02040503050203030202" pitchFamily="18" charset="0"/>
              </a:rPr>
              <a:t> is well connected by road or rail. Nearest railway station is </a:t>
            </a:r>
            <a:r>
              <a:rPr lang="en-US" dirty="0" err="1">
                <a:effectLst/>
                <a:latin typeface="Calibri" panose="020F0502020204030204" pitchFamily="34" charset="0"/>
                <a:ea typeface="Calibri" panose="020F0502020204030204" pitchFamily="34" charset="0"/>
                <a:cs typeface="Mangal" panose="02040503050203030202" pitchFamily="18" charset="0"/>
              </a:rPr>
              <a:t>Kavali</a:t>
            </a:r>
            <a:r>
              <a:rPr lang="en-US" dirty="0">
                <a:effectLst/>
                <a:latin typeface="Calibri" panose="020F0502020204030204" pitchFamily="34" charset="0"/>
                <a:ea typeface="Calibri" panose="020F0502020204030204" pitchFamily="34" charset="0"/>
                <a:cs typeface="Mangal" panose="02040503050203030202" pitchFamily="18" charset="0"/>
              </a:rPr>
              <a:t> or Nellore. Nearest airport is Tirupati.  Wash up at </a:t>
            </a:r>
            <a:r>
              <a:rPr lang="en-US" dirty="0" err="1">
                <a:effectLst/>
                <a:latin typeface="Calibri" panose="020F0502020204030204" pitchFamily="34" charset="0"/>
                <a:ea typeface="Calibri" panose="020F0502020204030204" pitchFamily="34" charset="0"/>
                <a:cs typeface="Mangal" panose="02040503050203030202" pitchFamily="18" charset="0"/>
              </a:rPr>
              <a:t>Kavali</a:t>
            </a:r>
            <a:r>
              <a:rPr lang="en-US" dirty="0">
                <a:effectLst/>
                <a:latin typeface="Calibri" panose="020F0502020204030204" pitchFamily="34" charset="0"/>
                <a:ea typeface="Calibri" panose="020F0502020204030204" pitchFamily="34" charset="0"/>
                <a:cs typeface="Mangal" panose="02040503050203030202" pitchFamily="18" charset="0"/>
              </a:rPr>
              <a:t> or Nellore rail station or Bus stand. </a:t>
            </a:r>
            <a:r>
              <a:rPr lang="en-US" dirty="0" err="1">
                <a:effectLst/>
                <a:latin typeface="Calibri" panose="020F0502020204030204" pitchFamily="34" charset="0"/>
                <a:ea typeface="Calibri" panose="020F0502020204030204" pitchFamily="34" charset="0"/>
                <a:cs typeface="Mangal" panose="02040503050203030202" pitchFamily="18" charset="0"/>
              </a:rPr>
              <a:t>Kadanutala</a:t>
            </a:r>
            <a:r>
              <a:rPr lang="en-US" dirty="0">
                <a:effectLst/>
                <a:latin typeface="Calibri" panose="020F0502020204030204" pitchFamily="34" charset="0"/>
                <a:ea typeface="Calibri" panose="020F0502020204030204" pitchFamily="34" charset="0"/>
                <a:cs typeface="Mangal" panose="02040503050203030202" pitchFamily="18" charset="0"/>
              </a:rPr>
              <a:t> is in between </a:t>
            </a:r>
            <a:r>
              <a:rPr lang="en-US" dirty="0" err="1">
                <a:effectLst/>
                <a:latin typeface="Calibri" panose="020F0502020204030204" pitchFamily="34" charset="0"/>
                <a:ea typeface="Calibri" panose="020F0502020204030204" pitchFamily="34" charset="0"/>
                <a:cs typeface="Mangal" panose="02040503050203030202" pitchFamily="18" charset="0"/>
              </a:rPr>
              <a:t>Kavali</a:t>
            </a:r>
            <a:r>
              <a:rPr lang="en-US" dirty="0">
                <a:effectLst/>
                <a:latin typeface="Calibri" panose="020F0502020204030204" pitchFamily="34" charset="0"/>
                <a:ea typeface="Calibri" panose="020F0502020204030204" pitchFamily="34" charset="0"/>
                <a:cs typeface="Mangal" panose="02040503050203030202" pitchFamily="18" charset="0"/>
              </a:rPr>
              <a:t> and Nellore, on NH16 10 km from </a:t>
            </a:r>
            <a:r>
              <a:rPr lang="en-US" dirty="0" err="1">
                <a:effectLst/>
                <a:latin typeface="Calibri" panose="020F0502020204030204" pitchFamily="34" charset="0"/>
                <a:ea typeface="Calibri" panose="020F0502020204030204" pitchFamily="34" charset="0"/>
                <a:cs typeface="Mangal" panose="02040503050203030202" pitchFamily="18" charset="0"/>
              </a:rPr>
              <a:t>Kavali</a:t>
            </a:r>
            <a:r>
              <a:rPr lang="en-US" dirty="0">
                <a:effectLst/>
                <a:latin typeface="Calibri" panose="020F0502020204030204" pitchFamily="34" charset="0"/>
                <a:ea typeface="Calibri" panose="020F0502020204030204" pitchFamily="34" charset="0"/>
                <a:cs typeface="Mangal" panose="02040503050203030202" pitchFamily="18" charset="0"/>
              </a:rPr>
              <a:t> and 30 km from Nellore. Those who come by bus can reach </a:t>
            </a:r>
            <a:r>
              <a:rPr lang="en-US" dirty="0" err="1">
                <a:effectLst/>
                <a:latin typeface="Calibri" panose="020F0502020204030204" pitchFamily="34" charset="0"/>
                <a:ea typeface="Calibri" panose="020F0502020204030204" pitchFamily="34" charset="0"/>
                <a:cs typeface="Mangal" panose="02040503050203030202" pitchFamily="18" charset="0"/>
              </a:rPr>
              <a:t>Kavali</a:t>
            </a:r>
            <a:r>
              <a:rPr lang="en-US" dirty="0">
                <a:effectLst/>
                <a:latin typeface="Calibri" panose="020F0502020204030204" pitchFamily="34" charset="0"/>
                <a:ea typeface="Calibri" panose="020F0502020204030204" pitchFamily="34" charset="0"/>
                <a:cs typeface="Mangal" panose="02040503050203030202" pitchFamily="18" charset="0"/>
              </a:rPr>
              <a:t>. Exact location of meeting point in the village will be intimated later.</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rPr>
              <a:t>Return Journey:</a:t>
            </a:r>
            <a:endParaRPr lang="en-IN"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cs typeface="Mangal" panose="02040503050203030202" pitchFamily="18" charset="0"/>
              </a:rPr>
              <a:t>On 1st September, 2024, </a:t>
            </a:r>
            <a:r>
              <a:rPr lang="en-US" dirty="0" err="1">
                <a:effectLst/>
                <a:latin typeface="Calibri" panose="020F0502020204030204" pitchFamily="34" charset="0"/>
                <a:ea typeface="Calibri" panose="020F0502020204030204" pitchFamily="34" charset="0"/>
                <a:cs typeface="Mangal" panose="02040503050203030202" pitchFamily="18" charset="0"/>
              </a:rPr>
              <a:t>yatries</a:t>
            </a:r>
            <a:r>
              <a:rPr lang="en-US" dirty="0">
                <a:effectLst/>
                <a:latin typeface="Calibri" panose="020F0502020204030204" pitchFamily="34" charset="0"/>
                <a:ea typeface="Calibri" panose="020F0502020204030204" pitchFamily="34" charset="0"/>
                <a:cs typeface="Mangal" panose="02040503050203030202" pitchFamily="18" charset="0"/>
              </a:rPr>
              <a:t> will be able to leave for Hyderabad by bus or train from </a:t>
            </a:r>
            <a:r>
              <a:rPr lang="en-US" dirty="0" err="1">
                <a:effectLst/>
                <a:latin typeface="Calibri" panose="020F0502020204030204" pitchFamily="34" charset="0"/>
                <a:ea typeface="Calibri" panose="020F0502020204030204" pitchFamily="34" charset="0"/>
                <a:cs typeface="Mangal" panose="02040503050203030202" pitchFamily="18" charset="0"/>
              </a:rPr>
              <a:t>Kavali</a:t>
            </a:r>
            <a:r>
              <a:rPr lang="en-US" dirty="0">
                <a:effectLst/>
                <a:latin typeface="Calibri" panose="020F0502020204030204" pitchFamily="34" charset="0"/>
                <a:ea typeface="Calibri" panose="020F0502020204030204" pitchFamily="34" charset="0"/>
                <a:cs typeface="Mangal" panose="02040503050203030202" pitchFamily="18" charset="0"/>
              </a:rPr>
              <a:t> any time after 5 PM. Return journey may be planned accordingly.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rPr>
              <a:t>Route we walk…..</a:t>
            </a:r>
            <a:endParaRPr lang="en-IN"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u="heavy" dirty="0">
                <a:effectLst/>
                <a:latin typeface="Calibri" panose="020F0502020204030204" pitchFamily="34" charset="0"/>
                <a:ea typeface="Calibri" panose="020F0502020204030204" pitchFamily="34" charset="0"/>
                <a:cs typeface="Mangal" panose="02040503050203030202" pitchFamily="18" charset="0"/>
              </a:rPr>
              <a:t>30 August</a:t>
            </a: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dirty="0" err="1">
                <a:effectLst/>
                <a:latin typeface="Calibri" panose="020F0502020204030204" pitchFamily="34" charset="0"/>
                <a:ea typeface="Calibri" panose="020F0502020204030204" pitchFamily="34" charset="0"/>
                <a:cs typeface="Mangal" panose="02040503050203030202" pitchFamily="18" charset="0"/>
              </a:rPr>
              <a:t>Kadanutala</a:t>
            </a:r>
            <a:r>
              <a:rPr lang="en-US" dirty="0">
                <a:effectLst/>
                <a:latin typeface="Calibri" panose="020F0502020204030204" pitchFamily="34" charset="0"/>
                <a:ea typeface="Calibri" panose="020F0502020204030204" pitchFamily="34" charset="0"/>
                <a:cs typeface="Mangal" panose="02040503050203030202" pitchFamily="18" charset="0"/>
              </a:rPr>
              <a:t> – </a:t>
            </a:r>
            <a:r>
              <a:rPr lang="en-US" dirty="0" err="1">
                <a:effectLst/>
                <a:latin typeface="Calibri" panose="020F0502020204030204" pitchFamily="34" charset="0"/>
                <a:ea typeface="Calibri" panose="020F0502020204030204" pitchFamily="34" charset="0"/>
                <a:cs typeface="Mangal" panose="02040503050203030202" pitchFamily="18" charset="0"/>
              </a:rPr>
              <a:t>Tellagunta</a:t>
            </a:r>
            <a:r>
              <a:rPr lang="en-US" dirty="0">
                <a:effectLst/>
                <a:latin typeface="Calibri" panose="020F0502020204030204" pitchFamily="34" charset="0"/>
                <a:ea typeface="Calibri" panose="020F0502020204030204" pitchFamily="34" charset="0"/>
                <a:cs typeface="Mangal" panose="02040503050203030202" pitchFamily="18" charset="0"/>
              </a:rPr>
              <a:t> – Agraharam - </a:t>
            </a:r>
            <a:r>
              <a:rPr lang="en-US" dirty="0" err="1">
                <a:effectLst/>
                <a:latin typeface="Calibri" panose="020F0502020204030204" pitchFamily="34" charset="0"/>
                <a:ea typeface="Calibri" panose="020F0502020204030204" pitchFamily="34" charset="0"/>
                <a:cs typeface="Mangal" panose="02040503050203030202" pitchFamily="18" charset="0"/>
              </a:rPr>
              <a:t>Boddasupeta</a:t>
            </a:r>
            <a:r>
              <a:rPr lang="en-US" dirty="0">
                <a:effectLst/>
                <a:latin typeface="Calibri" panose="020F0502020204030204" pitchFamily="34" charset="0"/>
                <a:ea typeface="Calibri" panose="020F0502020204030204" pitchFamily="34" charset="0"/>
                <a:cs typeface="Mangal" panose="02040503050203030202" pitchFamily="18" charset="0"/>
              </a:rPr>
              <a:t> – </a:t>
            </a:r>
            <a:r>
              <a:rPr lang="en-US" dirty="0" err="1">
                <a:effectLst/>
                <a:latin typeface="Calibri" panose="020F0502020204030204" pitchFamily="34" charset="0"/>
                <a:ea typeface="Calibri" panose="020F0502020204030204" pitchFamily="34" charset="0"/>
                <a:cs typeface="Mangal" panose="02040503050203030202" pitchFamily="18" charset="0"/>
              </a:rPr>
              <a:t>Siddannapalem</a:t>
            </a:r>
            <a:r>
              <a:rPr lang="en-US" dirty="0">
                <a:effectLst/>
                <a:latin typeface="Calibri" panose="020F0502020204030204" pitchFamily="34" charset="0"/>
                <a:ea typeface="Calibri" panose="020F0502020204030204" pitchFamily="34" charset="0"/>
                <a:cs typeface="Mangal" panose="02040503050203030202" pitchFamily="18" charset="0"/>
              </a:rPr>
              <a:t> – </a:t>
            </a:r>
            <a:r>
              <a:rPr lang="en-US" dirty="0" err="1">
                <a:effectLst/>
                <a:latin typeface="Calibri" panose="020F0502020204030204" pitchFamily="34" charset="0"/>
                <a:ea typeface="Calibri" panose="020F0502020204030204" pitchFamily="34" charset="0"/>
                <a:cs typeface="Mangal" panose="02040503050203030202" pitchFamily="18" charset="0"/>
              </a:rPr>
              <a:t>Vaddipalem</a:t>
            </a:r>
            <a:r>
              <a:rPr lang="en-US" dirty="0">
                <a:effectLst/>
                <a:latin typeface="Calibri" panose="020F0502020204030204" pitchFamily="34" charset="0"/>
                <a:ea typeface="Calibri" panose="020F0502020204030204" pitchFamily="34" charset="0"/>
                <a:cs typeface="Mangal" panose="02040503050203030202" pitchFamily="18" charset="0"/>
              </a:rPr>
              <a:t> - </a:t>
            </a:r>
            <a:r>
              <a:rPr lang="en-US" dirty="0" err="1">
                <a:effectLst/>
                <a:latin typeface="Calibri" panose="020F0502020204030204" pitchFamily="34" charset="0"/>
                <a:ea typeface="Calibri" panose="020F0502020204030204" pitchFamily="34" charset="0"/>
                <a:cs typeface="Mangal" panose="02040503050203030202" pitchFamily="18" charset="0"/>
              </a:rPr>
              <a:t>Juvvaladinne</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u="heavy" dirty="0">
                <a:effectLst/>
                <a:latin typeface="Calibri" panose="020F0502020204030204" pitchFamily="34" charset="0"/>
                <a:ea typeface="Calibri" panose="020F0502020204030204" pitchFamily="34" charset="0"/>
                <a:cs typeface="Mangal" panose="02040503050203030202" pitchFamily="18" charset="0"/>
              </a:rPr>
              <a:t>31 August</a:t>
            </a:r>
            <a:r>
              <a:rPr lang="en-US" dirty="0">
                <a:effectLst/>
                <a:latin typeface="Calibri" panose="020F0502020204030204" pitchFamily="34" charset="0"/>
                <a:ea typeface="Calibri" panose="020F0502020204030204" pitchFamily="34" charset="0"/>
                <a:cs typeface="Mangal" panose="02040503050203030202" pitchFamily="18" charset="0"/>
              </a:rPr>
              <a:t> – </a:t>
            </a:r>
            <a:r>
              <a:rPr lang="en-US" dirty="0" err="1">
                <a:effectLst/>
                <a:latin typeface="Calibri" panose="020F0502020204030204" pitchFamily="34" charset="0"/>
                <a:ea typeface="Calibri" panose="020F0502020204030204" pitchFamily="34" charset="0"/>
                <a:cs typeface="Mangal" panose="02040503050203030202" pitchFamily="18" charset="0"/>
              </a:rPr>
              <a:t>Adinarayana</a:t>
            </a: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dirty="0" err="1">
                <a:effectLst/>
                <a:latin typeface="Calibri" panose="020F0502020204030204" pitchFamily="34" charset="0"/>
                <a:ea typeface="Calibri" panose="020F0502020204030204" pitchFamily="34" charset="0"/>
                <a:cs typeface="Mangal" panose="02040503050203030202" pitchFamily="18" charset="0"/>
              </a:rPr>
              <a:t>puram</a:t>
            </a:r>
            <a:r>
              <a:rPr lang="en-US" dirty="0">
                <a:effectLst/>
                <a:latin typeface="Calibri" panose="020F0502020204030204" pitchFamily="34" charset="0"/>
                <a:ea typeface="Calibri" panose="020F0502020204030204" pitchFamily="34" charset="0"/>
                <a:cs typeface="Mangal" panose="02040503050203030202" pitchFamily="18" charset="0"/>
              </a:rPr>
              <a:t> – </a:t>
            </a:r>
            <a:r>
              <a:rPr lang="en-US" dirty="0" err="1">
                <a:effectLst/>
                <a:latin typeface="Calibri" panose="020F0502020204030204" pitchFamily="34" charset="0"/>
                <a:ea typeface="Calibri" panose="020F0502020204030204" pitchFamily="34" charset="0"/>
                <a:cs typeface="Mangal" panose="02040503050203030202" pitchFamily="18" charset="0"/>
              </a:rPr>
              <a:t>Annagari</a:t>
            </a: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dirty="0" err="1">
                <a:effectLst/>
                <a:latin typeface="Calibri" panose="020F0502020204030204" pitchFamily="34" charset="0"/>
                <a:ea typeface="Calibri" panose="020F0502020204030204" pitchFamily="34" charset="0"/>
                <a:cs typeface="Mangal" panose="02040503050203030202" pitchFamily="18" charset="0"/>
              </a:rPr>
              <a:t>palem</a:t>
            </a:r>
            <a:r>
              <a:rPr lang="en-US" dirty="0">
                <a:effectLst/>
                <a:latin typeface="Calibri" panose="020F0502020204030204" pitchFamily="34" charset="0"/>
                <a:ea typeface="Calibri" panose="020F0502020204030204" pitchFamily="34" charset="0"/>
                <a:cs typeface="Mangal" panose="02040503050203030202" pitchFamily="18" charset="0"/>
              </a:rPr>
              <a:t> – </a:t>
            </a:r>
            <a:r>
              <a:rPr lang="en-US" dirty="0" err="1">
                <a:effectLst/>
                <a:latin typeface="Calibri" panose="020F0502020204030204" pitchFamily="34" charset="0"/>
                <a:ea typeface="Calibri" panose="020F0502020204030204" pitchFamily="34" charset="0"/>
                <a:cs typeface="Mangal" panose="02040503050203030202" pitchFamily="18" charset="0"/>
              </a:rPr>
              <a:t>Otturu</a:t>
            </a:r>
            <a:r>
              <a:rPr lang="en-US" dirty="0">
                <a:effectLst/>
                <a:latin typeface="Calibri" panose="020F0502020204030204" pitchFamily="34" charset="0"/>
                <a:ea typeface="Calibri" panose="020F0502020204030204" pitchFamily="34" charset="0"/>
                <a:cs typeface="Mangal" panose="02040503050203030202" pitchFamily="18" charset="0"/>
              </a:rPr>
              <a:t> – Nadim palle – Peda </a:t>
            </a:r>
            <a:r>
              <a:rPr lang="en-US" dirty="0" err="1">
                <a:effectLst/>
                <a:latin typeface="Calibri" panose="020F0502020204030204" pitchFamily="34" charset="0"/>
                <a:ea typeface="Calibri" panose="020F0502020204030204" pitchFamily="34" charset="0"/>
                <a:cs typeface="Mangal" panose="02040503050203030202" pitchFamily="18" charset="0"/>
              </a:rPr>
              <a:t>nattu</a:t>
            </a:r>
            <a:r>
              <a:rPr lang="en-US" dirty="0">
                <a:effectLst/>
                <a:latin typeface="Calibri" panose="020F0502020204030204" pitchFamily="34" charset="0"/>
                <a:ea typeface="Calibri" panose="020F0502020204030204" pitchFamily="34" charset="0"/>
                <a:cs typeface="Mangal" panose="02040503050203030202" pitchFamily="18" charset="0"/>
              </a:rPr>
              <a:t> – </a:t>
            </a:r>
            <a:r>
              <a:rPr lang="en-US" dirty="0" err="1">
                <a:effectLst/>
                <a:latin typeface="Calibri" panose="020F0502020204030204" pitchFamily="34" charset="0"/>
                <a:ea typeface="Calibri" panose="020F0502020204030204" pitchFamily="34" charset="0"/>
                <a:cs typeface="Mangal" panose="02040503050203030202" pitchFamily="18" charset="0"/>
              </a:rPr>
              <a:t>Tummala</a:t>
            </a: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dirty="0" err="1">
                <a:effectLst/>
                <a:latin typeface="Calibri" panose="020F0502020204030204" pitchFamily="34" charset="0"/>
                <a:ea typeface="Calibri" panose="020F0502020204030204" pitchFamily="34" charset="0"/>
                <a:cs typeface="Mangal" panose="02040503050203030202" pitchFamily="18" charset="0"/>
              </a:rPr>
              <a:t>penta</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u="heavy" dirty="0">
                <a:effectLst/>
                <a:latin typeface="Calibri" panose="020F0502020204030204" pitchFamily="34" charset="0"/>
                <a:ea typeface="Calibri" panose="020F0502020204030204" pitchFamily="34" charset="0"/>
                <a:cs typeface="Mangal" panose="02040503050203030202" pitchFamily="18" charset="0"/>
              </a:rPr>
              <a:t>1 September</a:t>
            </a: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dirty="0" err="1">
                <a:effectLst/>
                <a:latin typeface="Calibri" panose="020F0502020204030204" pitchFamily="34" charset="0"/>
                <a:ea typeface="Calibri" panose="020F0502020204030204" pitchFamily="34" charset="0"/>
                <a:cs typeface="Mangal" panose="02040503050203030202" pitchFamily="18" charset="0"/>
              </a:rPr>
              <a:t>Morlavari</a:t>
            </a: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dirty="0" err="1">
                <a:effectLst/>
                <a:latin typeface="Calibri" panose="020F0502020204030204" pitchFamily="34" charset="0"/>
                <a:ea typeface="Calibri" panose="020F0502020204030204" pitchFamily="34" charset="0"/>
                <a:cs typeface="Mangal" panose="02040503050203030202" pitchFamily="18" charset="0"/>
              </a:rPr>
              <a:t>palem</a:t>
            </a:r>
            <a:r>
              <a:rPr lang="en-US" dirty="0">
                <a:effectLst/>
                <a:latin typeface="Calibri" panose="020F0502020204030204" pitchFamily="34" charset="0"/>
                <a:ea typeface="Calibri" panose="020F0502020204030204" pitchFamily="34" charset="0"/>
                <a:cs typeface="Mangal" panose="02040503050203030202" pitchFamily="18" charset="0"/>
              </a:rPr>
              <a:t> – Mavilla </a:t>
            </a:r>
            <a:r>
              <a:rPr lang="en-US" dirty="0" err="1">
                <a:effectLst/>
                <a:latin typeface="Calibri" panose="020F0502020204030204" pitchFamily="34" charset="0"/>
                <a:ea typeface="Calibri" panose="020F0502020204030204" pitchFamily="34" charset="0"/>
                <a:cs typeface="Mangal" panose="02040503050203030202" pitchFamily="18" charset="0"/>
              </a:rPr>
              <a:t>doruvu</a:t>
            </a:r>
            <a:r>
              <a:rPr lang="en-US" dirty="0">
                <a:effectLst/>
                <a:latin typeface="Calibri" panose="020F0502020204030204" pitchFamily="34" charset="0"/>
                <a:ea typeface="Calibri" panose="020F0502020204030204" pitchFamily="34" charset="0"/>
                <a:cs typeface="Mangal" panose="02040503050203030202" pitchFamily="18" charset="0"/>
              </a:rPr>
              <a:t> </a:t>
            </a:r>
            <a:endParaRPr lang="en-IN"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cs typeface="Mangal" panose="02040503050203030202" pitchFamily="18" charset="0"/>
              </a:rPr>
              <a:t> </a:t>
            </a:r>
            <a:r>
              <a:rPr lang="en-US" b="1" dirty="0">
                <a:solidFill>
                  <a:srgbClr val="00B050"/>
                </a:solidFill>
                <a:effectLst/>
                <a:latin typeface="Calibri" panose="020F0502020204030204" pitchFamily="34" charset="0"/>
                <a:ea typeface="Calibri" panose="020F0502020204030204" pitchFamily="34" charset="0"/>
                <a:cs typeface="Mangal" panose="02040503050203030202" pitchFamily="18" charset="0"/>
              </a:rPr>
              <a:t>The yatra area offers:</a:t>
            </a:r>
            <a:endParaRPr lang="en-IN"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US" dirty="0">
                <a:effectLst/>
                <a:latin typeface="Calibri" panose="020F0502020204030204" pitchFamily="34" charset="0"/>
                <a:ea typeface="Calibri" panose="020F0502020204030204" pitchFamily="34" charset="0"/>
                <a:cs typeface="Mangal" panose="02040503050203030202" pitchFamily="18" charset="0"/>
              </a:rPr>
              <a:t>Extensive Farming, Mango, Cashew gardens, Paddy, Ground nut farms, fisher men life, walks near the sea, many more interactions with farmers and their women and children…</a:t>
            </a:r>
            <a:endParaRPr lang="en-IN"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 name="Google Shape;72;p3"/>
          <p:cNvSpPr txBox="1"/>
          <p:nvPr/>
        </p:nvSpPr>
        <p:spPr>
          <a:xfrm>
            <a:off x="274320" y="126999"/>
            <a:ext cx="5298000" cy="9342004"/>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Objectives of Chinna </a:t>
            </a:r>
            <a:r>
              <a:rPr lang="en-US" sz="1200" b="1" i="0" u="none" strike="noStrike" cap="none" dirty="0" err="1">
                <a:solidFill>
                  <a:srgbClr val="00B050"/>
                </a:solidFill>
                <a:latin typeface="Cambria"/>
                <a:ea typeface="Cambria"/>
                <a:cs typeface="Cambria"/>
                <a:sym typeface="Cambria"/>
              </a:rPr>
              <a:t>Shodha</a:t>
            </a:r>
            <a:r>
              <a:rPr lang="en-US" sz="1200" b="1" i="0" u="none" strike="noStrike" cap="none" dirty="0">
                <a:solidFill>
                  <a:srgbClr val="00B050"/>
                </a:solidFill>
                <a:latin typeface="Cambria"/>
                <a:ea typeface="Cambria"/>
                <a:cs typeface="Cambria"/>
                <a:sym typeface="Cambria"/>
              </a:rPr>
              <a:t>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Promoting grassroots innovations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bio-diversity and its changes over the route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livelihood practices of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harmony among the villagers and the nature.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Interact with villagers, learn and document  their traditional knowledge.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creative people in the village and document their knowledge.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Felicitate elders above 90 years at their door step.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villagers’ perspective on Development.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resources availability and their utilization including value addition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self reliance/</a:t>
            </a:r>
            <a:r>
              <a:rPr lang="en-US" sz="1200" b="0" i="0" u="none" strike="noStrike" cap="none" dirty="0" err="1">
                <a:solidFill>
                  <a:srgbClr val="000000"/>
                </a:solidFill>
                <a:latin typeface="Cambria"/>
                <a:ea typeface="Cambria"/>
                <a:cs typeface="Cambria"/>
                <a:sym typeface="Cambria"/>
              </a:rPr>
              <a:t>swayam</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samruddhi</a:t>
            </a:r>
            <a:r>
              <a:rPr lang="en-US" sz="1200" b="0" i="0" u="none" strike="noStrike" cap="none" dirty="0">
                <a:solidFill>
                  <a:srgbClr val="000000"/>
                </a:solidFill>
                <a:latin typeface="Cambria"/>
                <a:ea typeface="Cambria"/>
                <a:cs typeface="Cambria"/>
                <a:sym typeface="Cambria"/>
              </a:rPr>
              <a:t>  practices.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Talk to children, and nurture creativity among them.</a:t>
            </a: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share your knowledge and inspire them with your achievements.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aspirations of village youth and their parents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technology gaps and see the appropriateness of the tools and equipment being used by the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Study the crop pattern and examine their suitability to the environment, people’s needs and its sustenance.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their food habits, health practices.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Traditional practices in treatment to animals.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Forest management and ownership of lands by tribal.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Share the knowledge of other villages which is captured by NIF and Palle Srujana.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Who can participate?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Participation in Chinna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is voluntary.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www.nifindia.org</a:t>
            </a:r>
            <a:r>
              <a:rPr lang="en-US" sz="1200" b="0" i="0" u="none" strike="noStrike" cap="none" dirty="0">
                <a:solidFill>
                  <a:srgbClr val="000000"/>
                </a:solidFill>
                <a:latin typeface="Cambria"/>
                <a:ea typeface="Cambria"/>
                <a:cs typeface="Cambria"/>
                <a:sym typeface="Cambria"/>
              </a:rPr>
              <a:t> and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before volunteering to participate in the yatra.</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Physical fitness to walk 50 kms during the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is essential.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Registration Fee</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Registration fee of Rs 500 per participant is to be paid at the beginning of the yatra which will be used against the pre-yatra expenses of planning and reconnaissance by Volunteers of Palle Srujana.</a:t>
            </a:r>
            <a:r>
              <a:rPr lang="en-US" sz="1200" b="1" dirty="0">
                <a:effectLst/>
                <a:latin typeface="Calibri" panose="020F0502020204030204" pitchFamily="34" charset="0"/>
                <a:ea typeface="Calibri" panose="020F0502020204030204" pitchFamily="34" charset="0"/>
                <a:cs typeface="Mangal" panose="02040503050203030202" pitchFamily="18" charset="0"/>
              </a:rPr>
              <a:t>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Logistics and food expenses during the yatra will be equally borne by the participants. Estimated expense is Rs 1000-1500 per Yatri depending on the strength. This amount will be collected at the commencement of yatra and one of the </a:t>
            </a:r>
            <a:r>
              <a:rPr lang="en-US" sz="1200" dirty="0" err="1">
                <a:effectLst/>
                <a:latin typeface="Calibri" panose="020F0502020204030204" pitchFamily="34" charset="0"/>
                <a:ea typeface="Calibri" panose="020F0502020204030204" pitchFamily="34" charset="0"/>
                <a:cs typeface="Mangal" panose="02040503050203030202" pitchFamily="18" charset="0"/>
              </a:rPr>
              <a:t>Yatries</a:t>
            </a:r>
            <a:r>
              <a:rPr lang="en-US" sz="1200" dirty="0">
                <a:effectLst/>
                <a:latin typeface="Calibri" panose="020F0502020204030204" pitchFamily="34" charset="0"/>
                <a:ea typeface="Calibri" panose="020F0502020204030204" pitchFamily="34" charset="0"/>
                <a:cs typeface="Mangal" panose="02040503050203030202" pitchFamily="18" charset="0"/>
              </a:rPr>
              <a:t> on voluntary basis will maintain the accounts and present the same to the group just before the conclusion of the yatra.</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Expenses during the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All participants including students should bear their respective travel expenses and local expenses.   Food  and logistics expenses will be shared equally by the yatris.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Yatra discipline needs to be strictly followed.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73" name="Google Shape;73;p3"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74" name="Google Shape;74;p3"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75" name="Google Shape;75;p3"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 name="Google Shape;82;p4"/>
          <p:cNvSpPr txBox="1"/>
          <p:nvPr/>
        </p:nvSpPr>
        <p:spPr>
          <a:xfrm>
            <a:off x="350519" y="365125"/>
            <a:ext cx="5174400" cy="8125261"/>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registering into this </a:t>
            </a:r>
            <a:r>
              <a:rPr lang="en-US" sz="1200" b="0" i="0" u="none" strike="noStrike" cap="none" dirty="0" err="1">
                <a:solidFill>
                  <a:srgbClr val="000000"/>
                </a:solidFill>
                <a:latin typeface="Cambria"/>
                <a:ea typeface="Cambria"/>
                <a:cs typeface="Cambria"/>
                <a:sym typeface="Cambria"/>
              </a:rPr>
              <a:t>programme</a:t>
            </a:r>
            <a:r>
              <a:rPr lang="en-US" sz="1200" b="0" i="0" u="none" strike="noStrike" cap="none" dirty="0">
                <a:solidFill>
                  <a:srgbClr val="000000"/>
                </a:solidFill>
                <a:latin typeface="Cambria"/>
                <a:ea typeface="Cambria"/>
                <a:cs typeface="Cambria"/>
                <a:sym typeface="Cambria"/>
              </a:rPr>
              <a:t>, it is understood that you declare all the details that you furnished are correct and complete and in case you are student you have your parents consent. It is also understood that you abide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the </a:t>
            </a:r>
            <a:r>
              <a:rPr lang="en-US" sz="1200" b="0" i="0" u="none" strike="noStrike" cap="none" dirty="0" err="1">
                <a:solidFill>
                  <a:srgbClr val="000000"/>
                </a:solidFill>
                <a:latin typeface="Cambria"/>
                <a:ea typeface="Cambria"/>
                <a:cs typeface="Cambria"/>
                <a:sym typeface="Cambria"/>
              </a:rPr>
              <a:t>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Srujana’s</a:t>
            </a:r>
            <a:r>
              <a:rPr lang="en-US" sz="1200" b="0" i="0" u="none" strike="noStrike" cap="none" dirty="0">
                <a:solidFill>
                  <a:srgbClr val="000000"/>
                </a:solidFill>
                <a:latin typeface="Cambria"/>
                <a:ea typeface="Cambria"/>
                <a:cs typeface="Cambria"/>
                <a:sym typeface="Cambria"/>
              </a:rPr>
              <a:t> mission and objectives of the </a:t>
            </a:r>
            <a:r>
              <a:rPr lang="en-US" sz="1200" b="0" i="0" u="none" strike="noStrike" cap="none" dirty="0" err="1">
                <a:solidFill>
                  <a:srgbClr val="000000"/>
                </a:solidFill>
                <a:latin typeface="Cambria"/>
                <a:ea typeface="Cambria"/>
                <a:cs typeface="Cambria"/>
                <a:sym typeface="Cambria"/>
              </a:rPr>
              <a:t>Chinna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Shodha</a:t>
            </a:r>
            <a:r>
              <a:rPr lang="en-US" sz="1200" b="0" i="0" u="none" strike="noStrike" cap="none" dirty="0">
                <a:solidFill>
                  <a:srgbClr val="000000"/>
                </a:solidFill>
                <a:latin typeface="Cambria"/>
                <a:ea typeface="Cambria"/>
                <a:cs typeface="Cambria"/>
                <a:sym typeface="Cambria"/>
              </a:rPr>
              <a:t> Yatra along with its norms and discipline. </a:t>
            </a:r>
            <a:endParaRPr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Participation is limited to minimum 20 and maximum 60. If more participants register, Coordinator will select the final list. Confirmation from the Coordinator is essential. Should the registered participants be less than 20,  the yatra may get deferred.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endParaRPr lang="en-US"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Other Information</a:t>
            </a:r>
            <a:endParaRPr sz="1200" b="1" i="0" u="none" strike="noStrike" cap="none" dirty="0">
              <a:solidFill>
                <a:srgbClr val="00B050"/>
              </a:solidFill>
              <a:latin typeface="Cambria"/>
              <a:ea typeface="Cambria"/>
              <a:cs typeface="Cambria"/>
              <a:sym typeface="Cambria"/>
            </a:endParaRPr>
          </a:p>
          <a:p>
            <a:pPr marL="457200" marR="0" lvl="0" indent="-304800" algn="just" rtl="0">
              <a:lnSpc>
                <a:spcPct val="100000"/>
              </a:lnSpc>
              <a:spcBef>
                <a:spcPts val="0"/>
              </a:spcBef>
              <a:spcAft>
                <a:spcPts val="0"/>
              </a:spcAft>
              <a:buSzPts val="1200"/>
              <a:buFont typeface="Cambria"/>
              <a:buChar char="•"/>
            </a:pPr>
            <a:r>
              <a:rPr lang="en-US" sz="1200" b="0" i="0" u="none" strike="noStrike" cap="none" dirty="0">
                <a:solidFill>
                  <a:srgbClr val="000000"/>
                </a:solidFill>
                <a:latin typeface="Cambria"/>
                <a:ea typeface="Cambria"/>
                <a:cs typeface="Cambria"/>
                <a:sym typeface="Cambria"/>
              </a:rPr>
              <a:t>Food will be centrally organized. Each yatri has to deposit Rs. 1000-1500 for the food on the first day based on the number of participants..  Accounts will be tracked and settled by a volunteer from the yatris before dispersal on </a:t>
            </a:r>
            <a:r>
              <a:rPr lang="en-US" sz="1200" dirty="0">
                <a:latin typeface="Cambria"/>
                <a:ea typeface="Cambria"/>
                <a:cs typeface="Cambria"/>
                <a:sym typeface="Cambria"/>
              </a:rPr>
              <a:t>01</a:t>
            </a:r>
            <a:r>
              <a:rPr lang="en-US" sz="1200" baseline="30000" dirty="0">
                <a:latin typeface="Cambria"/>
                <a:ea typeface="Cambria"/>
                <a:cs typeface="Cambria"/>
                <a:sym typeface="Cambria"/>
              </a:rPr>
              <a:t>st</a:t>
            </a:r>
            <a:r>
              <a:rPr lang="en-US" sz="1200" dirty="0">
                <a:latin typeface="Cambria"/>
                <a:ea typeface="Cambria"/>
                <a:cs typeface="Cambria"/>
                <a:sym typeface="Cambria"/>
              </a:rPr>
              <a:t> September </a:t>
            </a:r>
            <a:r>
              <a:rPr lang="en-US" sz="1200" b="0" i="0" u="none" strike="noStrike" cap="none" dirty="0">
                <a:solidFill>
                  <a:srgbClr val="000000"/>
                </a:solidFill>
                <a:latin typeface="Cambria"/>
                <a:ea typeface="Cambria"/>
                <a:cs typeface="Cambria"/>
                <a:sym typeface="Cambria"/>
              </a:rPr>
              <a:t>2024. 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Lodging during the three days is mostly free. We would sleep in a school, a panchayat office or a temple with no charges - courtesy village people but in very rare instances we may stay in a hostel and have to pay the expenses for stay.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yatris are welcome for this purpose. You are welcome to bring shawls and other items.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Recipe competitions will be conducted for the local women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For more details, please write to anjireddy.boddu@gmail.com</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Each yatri is expected to do the following:</a:t>
            </a:r>
            <a:endParaRPr sz="32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Maintain a positive attitude and shift to learning mode. </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Dress decently to ensure people are not attracted by our dress and gadgets. Look normal and try to merge with people.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Keep active and participate whole heartedly.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Interact with other participants extensively.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Talk to villagers with respect and learn from them.</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Be courteous to women, children and old persons.</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Share impressions everyday and more on the last day.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A detailed report on your impressions (along with your willingness to work in some activity of Palle Srujana) to be mailed by  22 December 2023 to </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None/>
            </a:pPr>
            <a:r>
              <a:rPr lang="en-US" sz="1100" b="0" i="0" u="none" strike="noStrike" cap="none" dirty="0">
                <a:solidFill>
                  <a:srgbClr val="000000"/>
                </a:solidFill>
                <a:latin typeface="Cambria"/>
                <a:ea typeface="Cambria"/>
                <a:cs typeface="Cambria"/>
                <a:sym typeface="Cambria"/>
              </a:rPr>
              <a:t>Brig. (Retd.) P. </a:t>
            </a:r>
            <a:r>
              <a:rPr lang="en-US" sz="1100" b="0" i="0" u="none" strike="noStrike" cap="none" dirty="0" err="1">
                <a:solidFill>
                  <a:srgbClr val="000000"/>
                </a:solidFill>
                <a:latin typeface="Cambria"/>
                <a:ea typeface="Cambria"/>
                <a:cs typeface="Cambria"/>
                <a:sym typeface="Cambria"/>
              </a:rPr>
              <a:t>Ganesham</a:t>
            </a:r>
            <a:r>
              <a:rPr lang="en-US" sz="1100" b="0" i="0" u="none" strike="noStrike" cap="none" dirty="0">
                <a:solidFill>
                  <a:srgbClr val="000000"/>
                </a:solidFill>
                <a:latin typeface="Cambria"/>
                <a:ea typeface="Cambria"/>
                <a:cs typeface="Cambria"/>
                <a:sym typeface="Cambria"/>
              </a:rPr>
              <a:t>   </a:t>
            </a:r>
            <a:r>
              <a:rPr lang="en-US" sz="11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president@pallesrujana.org</a:t>
            </a:r>
            <a:endParaRPr sz="1400" b="0" i="0" u="none" strike="noStrike" cap="none" dirty="0">
              <a:solidFill>
                <a:srgbClr val="000000"/>
              </a:solidFill>
              <a:latin typeface="Arial"/>
              <a:ea typeface="Arial"/>
              <a:cs typeface="Arial"/>
              <a:sym typeface="Arial"/>
            </a:endParaRPr>
          </a:p>
        </p:txBody>
      </p:sp>
      <p:pic>
        <p:nvPicPr>
          <p:cNvPr id="83" name="Google Shape;83;p4"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84" name="Google Shape;84;p4"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85" name="Google Shape;85;p4"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5"/>
          <p:cNvSpPr txBox="1"/>
          <p:nvPr/>
        </p:nvSpPr>
        <p:spPr>
          <a:xfrm>
            <a:off x="426719" y="304799"/>
            <a:ext cx="5150400" cy="687876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What to carry</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1-2 sets of change of clothes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Torch light with spare batteries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Steel plate, tumbler and  spoon</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Pad and pen/pencil</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Camera, video</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Bed sheets (2). Pillow(Only desirable)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A Mug</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Water bottle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Cap</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Suitable  footwear – avoid new shoes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First aid kit</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Medicines, if you are using any </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One bag per participant will be carried separately in a logistic</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vehicle.</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Courier New"/>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Useful Information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Kindly refer below for some important instructions/information for the Shodha Yatra:</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Travel light and bring only as much luggage, which you can handle by yourself. </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Sleeping gear has to be brought by the participant as it will not be provided</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Mobile signals may not be available for most of the route </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It is expected that during the Chinna Shodha Yatra, the participants would walk     with their friends/colleagues. The objective of this walk is to get to know other people and learn from them.</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bag for disposal later.</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Closed bathroom/washroom facility may not be available.</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Sometimes due to unforeseen reasons, food may be delayed. Kindly bear all this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      in mind.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1" u="none" strike="noStrike" cap="none" dirty="0">
                <a:solidFill>
                  <a:srgbClr val="00B050"/>
                </a:solidFill>
                <a:latin typeface="Cambria"/>
                <a:ea typeface="Cambria"/>
                <a:cs typeface="Cambria"/>
                <a:sym typeface="Cambria"/>
              </a:rPr>
              <a:t>If we keep everything aforesaid in mind, Chinna Shodha Yatra would be a good learning experience for all. You will surely experience the excitement of living with minimal resources and facilities.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93" name="Google Shape;93;p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94" name="Google Shape;94;p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95" name="Google Shape;95;p5"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p:nvPr/>
        </p:nvSpPr>
        <p:spPr>
          <a:xfrm>
            <a:off x="350519" y="290513"/>
            <a:ext cx="5166300" cy="809448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600"/>
              <a:buFont typeface="Cambria"/>
              <a:buNone/>
            </a:pPr>
            <a:r>
              <a:rPr lang="en-US" sz="1600" b="1" i="1" u="none" strike="noStrike" cap="none" dirty="0">
                <a:solidFill>
                  <a:srgbClr val="00B050"/>
                </a:solidFill>
                <a:latin typeface="Cambria"/>
                <a:ea typeface="Cambria"/>
                <a:cs typeface="Cambria"/>
                <a:sym typeface="Cambria"/>
              </a:rPr>
              <a:t>Mentor</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Brig. (Retd.) P. </a:t>
            </a:r>
            <a:r>
              <a:rPr lang="en-US" sz="1200" b="0" i="0" u="none" strike="noStrike" cap="none" dirty="0" err="1">
                <a:solidFill>
                  <a:srgbClr val="000000"/>
                </a:solidFill>
                <a:latin typeface="Cambria"/>
                <a:ea typeface="Cambria"/>
                <a:cs typeface="Cambria"/>
                <a:sym typeface="Cambria"/>
              </a:rPr>
              <a:t>Ganesham</a:t>
            </a:r>
            <a:r>
              <a:rPr lang="en-US" sz="1200" b="0" i="0" u="none" strike="noStrike" cap="none" dirty="0">
                <a:solidFill>
                  <a:srgbClr val="000000"/>
                </a:solidFill>
                <a:latin typeface="Cambria"/>
                <a:ea typeface="Cambria"/>
                <a:cs typeface="Cambria"/>
                <a:sym typeface="Cambria"/>
              </a:rPr>
              <a:t>, VSM</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 Palle Srujana</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Mobile: +91 9866001678</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president@pallesrujana.org</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Palle Srujana </a:t>
            </a:r>
            <a:r>
              <a:rPr lang="en-US" sz="1200" b="0" i="0" u="none" strike="noStrike" cap="none" dirty="0">
                <a:solidFill>
                  <a:srgbClr val="000000"/>
                </a:solidFill>
                <a:latin typeface="Cambria"/>
                <a:ea typeface="Cambria"/>
                <a:cs typeface="Cambria"/>
                <a:sym typeface="Cambria"/>
              </a:rPr>
              <a:t>is a voluntary </a:t>
            </a:r>
            <a:r>
              <a:rPr lang="en-US" sz="1200" b="0" i="0" u="none" strike="noStrike" cap="none" dirty="0" err="1">
                <a:solidFill>
                  <a:srgbClr val="000000"/>
                </a:solidFill>
                <a:latin typeface="Cambria"/>
                <a:ea typeface="Cambria"/>
                <a:cs typeface="Cambria"/>
                <a:sym typeface="Cambria"/>
              </a:rPr>
              <a:t>organisation</a:t>
            </a:r>
            <a:r>
              <a:rPr lang="en-US" sz="1200" b="0" i="0" u="none" strike="noStrike" cap="none" dirty="0">
                <a:solidFill>
                  <a:srgbClr val="000000"/>
                </a:solidFill>
                <a:latin typeface="Cambria"/>
                <a:ea typeface="Cambria"/>
                <a:cs typeface="Cambria"/>
                <a:sym typeface="Cambria"/>
              </a:rPr>
              <a:t> based in Hyderabad. It strives  to   promote  creativity at grassroots level in  Telangana and Andhra Pradesh. Please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for more details.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Our core activities: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and supporting Grassroots Innovation</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documenting and dissemination of traditional      </a:t>
            </a:r>
            <a:endParaRPr lang="en-US"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knowledge and healing methods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Internships to anyone  interested in learning from Informal sector</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Dissemination of grassroots knowledge  through publishing a bi-    monthly magazine in Telugu</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Promoting entrepreneurship with grassroots innovations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Seek problems and find solutions for the unmet needs of masses.</a:t>
            </a: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Arial"/>
                <a:sym typeface="Cambria"/>
              </a:rPr>
              <a:t>Capturing Children Creativity.</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Address: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77, </a:t>
            </a:r>
            <a:r>
              <a:rPr lang="en-US" sz="1200" b="0" i="0" u="none" strike="noStrike" cap="none" dirty="0" err="1">
                <a:solidFill>
                  <a:srgbClr val="000000"/>
                </a:solidFill>
                <a:latin typeface="Cambria"/>
                <a:ea typeface="Cambria"/>
                <a:cs typeface="Cambria"/>
                <a:sym typeface="Cambria"/>
              </a:rPr>
              <a:t>Vayupuri</a:t>
            </a:r>
            <a:r>
              <a:rPr lang="en-US" sz="1200" b="0" i="0" u="none" strike="noStrike" cap="none" dirty="0">
                <a:solidFill>
                  <a:srgbClr val="000000"/>
                </a:solidFill>
                <a:latin typeface="Cambria"/>
                <a:ea typeface="Cambria"/>
                <a:cs typeface="Cambria"/>
                <a:sym typeface="Cambria"/>
              </a:rPr>
              <a:t>, Road No 3</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Post </a:t>
            </a:r>
            <a:r>
              <a:rPr lang="en-US" sz="1200" b="0" i="0" u="none" strike="noStrike" cap="none" dirty="0" err="1">
                <a:solidFill>
                  <a:srgbClr val="000000"/>
                </a:solidFill>
                <a:latin typeface="Cambria"/>
                <a:ea typeface="Cambria"/>
                <a:cs typeface="Cambria"/>
                <a:sym typeface="Cambria"/>
              </a:rPr>
              <a:t>Sainikpuri</a:t>
            </a:r>
            <a:r>
              <a:rPr lang="en-US" sz="1200" b="0" i="0" u="none" strike="noStrike" cap="none" dirty="0">
                <a:solidFill>
                  <a:srgbClr val="000000"/>
                </a:solidFill>
                <a:latin typeface="Cambria"/>
                <a:ea typeface="Cambria"/>
                <a:cs typeface="Cambria"/>
                <a:sym typeface="Cambria"/>
              </a:rPr>
              <a:t> </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Secunderabad 500094</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Telangana, India </a:t>
            </a:r>
          </a:p>
          <a:p>
            <a:pPr marL="0" marR="0" lvl="0" indent="0" algn="l" rtl="0">
              <a:lnSpc>
                <a:spcPct val="100000"/>
              </a:lnSpc>
              <a:spcBef>
                <a:spcPts val="0"/>
              </a:spcBef>
              <a:spcAft>
                <a:spcPts val="0"/>
              </a:spcAft>
              <a:buClr>
                <a:srgbClr val="000000"/>
              </a:buClr>
              <a:buSzPts val="1200"/>
              <a:buFont typeface="Cambria"/>
              <a:buNone/>
            </a:pPr>
            <a:r>
              <a:rPr lang="en-US" sz="1200" dirty="0">
                <a:latin typeface="Cambria"/>
                <a:ea typeface="Cambria"/>
                <a:sym typeface="Cambria"/>
              </a:rPr>
              <a:t>Contacts: </a:t>
            </a:r>
          </a:p>
          <a:p>
            <a:pPr>
              <a:spcAft>
                <a:spcPts val="1000"/>
              </a:spcAft>
            </a:pPr>
            <a:r>
              <a:rPr lang="en-US" sz="1100" dirty="0">
                <a:effectLst/>
                <a:latin typeface="Calibri" panose="020F0502020204030204" pitchFamily="34" charset="0"/>
                <a:ea typeface="Calibri" panose="020F0502020204030204" pitchFamily="34" charset="0"/>
                <a:cs typeface="Mangal" panose="02040503050203030202" pitchFamily="18" charset="0"/>
              </a:rPr>
              <a:t>Brig P </a:t>
            </a:r>
            <a:r>
              <a:rPr lang="en-US" sz="1100" dirty="0" err="1">
                <a:effectLst/>
                <a:latin typeface="Calibri" panose="020F0502020204030204" pitchFamily="34" charset="0"/>
                <a:ea typeface="Calibri" panose="020F0502020204030204" pitchFamily="34" charset="0"/>
                <a:cs typeface="Mangal" panose="02040503050203030202" pitchFamily="18" charset="0"/>
              </a:rPr>
              <a:t>Ganesham</a:t>
            </a:r>
            <a:r>
              <a:rPr lang="en-US" sz="1100" dirty="0">
                <a:effectLst/>
                <a:latin typeface="Calibri" panose="020F0502020204030204" pitchFamily="34" charset="0"/>
                <a:ea typeface="Calibri" panose="020F0502020204030204" pitchFamily="34" charset="0"/>
                <a:cs typeface="Mangal" panose="02040503050203030202" pitchFamily="18" charset="0"/>
              </a:rPr>
              <a:t>: 9866001678  </a:t>
            </a:r>
            <a:r>
              <a:rPr lang="en-US" sz="1100" dirty="0">
                <a:effectLst/>
                <a:latin typeface="Calibri" panose="020F0502020204030204" pitchFamily="34" charset="0"/>
                <a:ea typeface="Calibri" panose="020F0502020204030204" pitchFamily="34" charset="0"/>
                <a:cs typeface="Mangal" panose="02040503050203030202" pitchFamily="18" charset="0"/>
                <a:hlinkClick r:id="rId4"/>
              </a:rPr>
              <a:t>president@pallesrujana.org</a:t>
            </a:r>
            <a:r>
              <a:rPr lang="en-US" sz="1100" dirty="0">
                <a:effectLst/>
                <a:latin typeface="Calibri" panose="020F0502020204030204" pitchFamily="34" charset="0"/>
                <a:ea typeface="Calibri" panose="020F0502020204030204" pitchFamily="34" charset="0"/>
                <a:cs typeface="Mangal" panose="02040503050203030202" pitchFamily="18" charset="0"/>
              </a:rPr>
              <a:t> </a:t>
            </a:r>
          </a:p>
          <a:p>
            <a:pPr>
              <a:spcAft>
                <a:spcPts val="1000"/>
              </a:spcAft>
            </a:pPr>
            <a:r>
              <a:rPr lang="en-US" sz="1100" dirty="0">
                <a:effectLst/>
                <a:latin typeface="Calibri" panose="020F0502020204030204" pitchFamily="34" charset="0"/>
                <a:ea typeface="Calibri" panose="020F0502020204030204" pitchFamily="34" charset="0"/>
                <a:cs typeface="Mangal" panose="02040503050203030202" pitchFamily="18" charset="0"/>
              </a:rPr>
              <a:t>Anji Reddy: 9966646176 anjireddy.boddu@gmail.com</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p>
            <a:pPr>
              <a:spcAft>
                <a:spcPts val="1000"/>
              </a:spcAft>
            </a:pPr>
            <a:r>
              <a:rPr lang="en-US" sz="1100" dirty="0">
                <a:effectLst/>
                <a:latin typeface="Calibri" panose="020F0502020204030204" pitchFamily="34" charset="0"/>
                <a:ea typeface="Calibri" panose="020F0502020204030204" pitchFamily="34" charset="0"/>
                <a:cs typeface="Mangal" panose="02040503050203030202" pitchFamily="18" charset="0"/>
              </a:rPr>
              <a:t>Omkar:  96032 12441, msomkarnath@gmail.com</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p:txBody>
      </p:sp>
      <p:sp>
        <p:nvSpPr>
          <p:cNvPr id="101" name="Google Shape;101;p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3" name="Google Shape;103;p6"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104" name="Google Shape;104;p6"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105" name="Google Shape;105;p6" descr="Picture 8"/>
          <p:cNvPicPr preferRelativeResize="0"/>
          <p:nvPr/>
        </p:nvPicPr>
        <p:blipFill rotWithShape="1">
          <a:blip r:embed="rId7">
            <a:alphaModFix/>
          </a:blip>
          <a:srcRect/>
          <a:stretch/>
        </p:blipFill>
        <p:spPr>
          <a:xfrm>
            <a:off x="2286000" y="6483350"/>
            <a:ext cx="990600" cy="298450"/>
          </a:xfrm>
          <a:prstGeom prst="rect">
            <a:avLst/>
          </a:prstGeom>
          <a:noFill/>
          <a:ln>
            <a:noFill/>
          </a:ln>
        </p:spPr>
      </p:pic>
      <p:sp>
        <p:nvSpPr>
          <p:cNvPr id="106" name="Google Shape;106;p6"/>
          <p:cNvSpPr txBox="1"/>
          <p:nvPr/>
        </p:nvSpPr>
        <p:spPr>
          <a:xfrm>
            <a:off x="1786204" y="8368487"/>
            <a:ext cx="2294929" cy="358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FF"/>
              </a:buClr>
              <a:buSzPts val="1800"/>
              <a:buFont typeface="Cambria"/>
              <a:buNone/>
            </a:pPr>
            <a:r>
              <a:rPr lang="en-US" sz="18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800" b="1"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p:txBody>
      </p:sp>
      <p:pic>
        <p:nvPicPr>
          <p:cNvPr id="107" name="Google Shape;107;p6"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pic>
        <p:nvPicPr>
          <p:cNvPr id="108" name="Google Shape;108;p6" descr="Picture 11"/>
          <p:cNvPicPr preferRelativeResize="0"/>
          <p:nvPr/>
        </p:nvPicPr>
        <p:blipFill rotWithShape="1">
          <a:blip r:embed="rId8">
            <a:alphaModFix/>
          </a:blip>
          <a:srcRect/>
          <a:stretch/>
        </p:blipFill>
        <p:spPr>
          <a:xfrm>
            <a:off x="3908863" y="6244431"/>
            <a:ext cx="879475" cy="776288"/>
          </a:xfrm>
          <a:prstGeom prst="rect">
            <a:avLst/>
          </a:prstGeom>
          <a:noFill/>
          <a:ln>
            <a:noFill/>
          </a:ln>
        </p:spPr>
      </p:pic>
      <p:pic>
        <p:nvPicPr>
          <p:cNvPr id="109" name="Google Shape;109;p6" descr="Picture 5"/>
          <p:cNvPicPr preferRelativeResize="0"/>
          <p:nvPr/>
        </p:nvPicPr>
        <p:blipFill rotWithShape="1">
          <a:blip r:embed="rId9">
            <a:alphaModFix/>
          </a:blip>
          <a:srcRect l="24165" t="12962" r="29165" b="2259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7"/>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Moments from previous </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Chinna Shodha Yatras</a:t>
            </a:r>
            <a:endParaRPr sz="1400" b="0" i="0" u="none" strike="noStrike" cap="none">
              <a:solidFill>
                <a:srgbClr val="000000"/>
              </a:solidFill>
              <a:latin typeface="Arial"/>
              <a:ea typeface="Arial"/>
              <a:cs typeface="Arial"/>
              <a:sym typeface="Arial"/>
            </a:endParaRPr>
          </a:p>
        </p:txBody>
      </p:sp>
      <p:pic>
        <p:nvPicPr>
          <p:cNvPr id="116" name="Google Shape;116;p7"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17" name="Google Shape;117;p7"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18" name="Google Shape;118;p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9" name="Google Shape;119;p7"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20" name="Google Shape;120;p7" descr="Picture 3"/>
          <p:cNvPicPr preferRelativeResize="0"/>
          <p:nvPr/>
        </p:nvPicPr>
        <p:blipFill rotWithShape="1">
          <a:blip r:embed="rId6">
            <a:alphaModFix/>
          </a:blip>
          <a:srcRect/>
          <a:stretch/>
        </p:blipFill>
        <p:spPr>
          <a:xfrm>
            <a:off x="76200" y="2636838"/>
            <a:ext cx="2816225" cy="1554163"/>
          </a:xfrm>
          <a:prstGeom prst="rect">
            <a:avLst/>
          </a:prstGeom>
          <a:noFill/>
          <a:ln>
            <a:noFill/>
          </a:ln>
        </p:spPr>
      </p:pic>
      <p:pic>
        <p:nvPicPr>
          <p:cNvPr id="121" name="Google Shape;121;p7" descr="Picture 2"/>
          <p:cNvPicPr preferRelativeResize="0"/>
          <p:nvPr/>
        </p:nvPicPr>
        <p:blipFill rotWithShape="1">
          <a:blip r:embed="rId7">
            <a:alphaModFix/>
          </a:blip>
          <a:srcRect/>
          <a:stretch/>
        </p:blipFill>
        <p:spPr>
          <a:xfrm>
            <a:off x="2662238" y="2466975"/>
            <a:ext cx="2806701" cy="1762125"/>
          </a:xfrm>
          <a:prstGeom prst="rect">
            <a:avLst/>
          </a:prstGeom>
          <a:noFill/>
          <a:ln>
            <a:noFill/>
          </a:ln>
        </p:spPr>
      </p:pic>
      <p:pic>
        <p:nvPicPr>
          <p:cNvPr id="122" name="Google Shape;122;p7" descr="Picture 3"/>
          <p:cNvPicPr preferRelativeResize="0"/>
          <p:nvPr/>
        </p:nvPicPr>
        <p:blipFill rotWithShape="1">
          <a:blip r:embed="rId8">
            <a:alphaModFix/>
          </a:blip>
          <a:srcRect l="22917" t="13704" r="22916" b="21111"/>
          <a:stretch/>
        </p:blipFill>
        <p:spPr>
          <a:xfrm>
            <a:off x="2868613" y="4062412"/>
            <a:ext cx="2598737" cy="1676401"/>
          </a:xfrm>
          <a:prstGeom prst="rect">
            <a:avLst/>
          </a:prstGeom>
          <a:noFill/>
          <a:ln>
            <a:noFill/>
          </a:ln>
        </p:spPr>
      </p:pic>
      <p:pic>
        <p:nvPicPr>
          <p:cNvPr id="123" name="Google Shape;123;p7" descr="Picture 19"/>
          <p:cNvPicPr preferRelativeResize="0"/>
          <p:nvPr/>
        </p:nvPicPr>
        <p:blipFill rotWithShape="1">
          <a:blip r:embed="rId9">
            <a:alphaModFix/>
          </a:blip>
          <a:srcRect/>
          <a:stretch/>
        </p:blipFill>
        <p:spPr>
          <a:xfrm>
            <a:off x="2819400" y="5715000"/>
            <a:ext cx="2133600" cy="1752600"/>
          </a:xfrm>
          <a:prstGeom prst="rect">
            <a:avLst/>
          </a:prstGeom>
          <a:noFill/>
          <a:ln>
            <a:noFill/>
          </a:ln>
        </p:spPr>
      </p:pic>
      <p:pic>
        <p:nvPicPr>
          <p:cNvPr id="124" name="Google Shape;124;p7" descr="Picture 6"/>
          <p:cNvPicPr preferRelativeResize="0"/>
          <p:nvPr/>
        </p:nvPicPr>
        <p:blipFill rotWithShape="1">
          <a:blip r:embed="rId10">
            <a:alphaModFix/>
          </a:blip>
          <a:srcRect l="53604" t="15925" r="22500" b="18146"/>
          <a:stretch/>
        </p:blipFill>
        <p:spPr>
          <a:xfrm>
            <a:off x="4275137" y="5715000"/>
            <a:ext cx="1211263" cy="1752600"/>
          </a:xfrm>
          <a:prstGeom prst="rect">
            <a:avLst/>
          </a:prstGeom>
          <a:noFill/>
          <a:ln>
            <a:noFill/>
          </a:ln>
        </p:spPr>
      </p:pic>
      <p:pic>
        <p:nvPicPr>
          <p:cNvPr id="125" name="Google Shape;125;p7" descr="Picture 1"/>
          <p:cNvPicPr preferRelativeResize="0"/>
          <p:nvPr/>
        </p:nvPicPr>
        <p:blipFill rotWithShape="1">
          <a:blip r:embed="rId11">
            <a:alphaModFix/>
          </a:blip>
          <a:srcRect/>
          <a:stretch/>
        </p:blipFill>
        <p:spPr>
          <a:xfrm>
            <a:off x="112712" y="5715000"/>
            <a:ext cx="2930526" cy="1752600"/>
          </a:xfrm>
          <a:prstGeom prst="rect">
            <a:avLst/>
          </a:prstGeom>
          <a:noFill/>
          <a:ln>
            <a:noFill/>
          </a:ln>
        </p:spPr>
      </p:pic>
      <p:pic>
        <p:nvPicPr>
          <p:cNvPr id="126" name="Google Shape;126;p7" descr="Picture 22"/>
          <p:cNvPicPr preferRelativeResize="0"/>
          <p:nvPr/>
        </p:nvPicPr>
        <p:blipFill rotWithShape="1">
          <a:blip r:embed="rId12">
            <a:alphaModFix/>
          </a:blip>
          <a:srcRect/>
          <a:stretch/>
        </p:blipFill>
        <p:spPr>
          <a:xfrm>
            <a:off x="3352800" y="7435850"/>
            <a:ext cx="2133600" cy="1473200"/>
          </a:xfrm>
          <a:prstGeom prst="rect">
            <a:avLst/>
          </a:prstGeom>
          <a:noFill/>
          <a:ln>
            <a:noFill/>
          </a:ln>
        </p:spPr>
      </p:pic>
      <p:pic>
        <p:nvPicPr>
          <p:cNvPr id="127" name="Google Shape;127;p7" descr="Picture 20"/>
          <p:cNvPicPr preferRelativeResize="0"/>
          <p:nvPr/>
        </p:nvPicPr>
        <p:blipFill rotWithShape="1">
          <a:blip r:embed="rId13">
            <a:alphaModFix/>
          </a:blip>
          <a:srcRect/>
          <a:stretch/>
        </p:blipFill>
        <p:spPr>
          <a:xfrm>
            <a:off x="1219200" y="7391400"/>
            <a:ext cx="2438400" cy="1524000"/>
          </a:xfrm>
          <a:prstGeom prst="rect">
            <a:avLst/>
          </a:prstGeom>
          <a:noFill/>
          <a:ln>
            <a:noFill/>
          </a:ln>
        </p:spPr>
      </p:pic>
      <p:pic>
        <p:nvPicPr>
          <p:cNvPr id="128" name="Google Shape;128;p7" descr="Picture 14"/>
          <p:cNvPicPr preferRelativeResize="0"/>
          <p:nvPr/>
        </p:nvPicPr>
        <p:blipFill rotWithShape="1">
          <a:blip r:embed="rId14">
            <a:alphaModFix/>
          </a:blip>
          <a:srcRect/>
          <a:stretch/>
        </p:blipFill>
        <p:spPr>
          <a:xfrm>
            <a:off x="76200" y="7391400"/>
            <a:ext cx="1219200" cy="1524000"/>
          </a:xfrm>
          <a:prstGeom prst="rect">
            <a:avLst/>
          </a:prstGeom>
          <a:noFill/>
          <a:ln>
            <a:noFill/>
          </a:ln>
        </p:spPr>
      </p:pic>
      <p:pic>
        <p:nvPicPr>
          <p:cNvPr id="129" name="Google Shape;129;p7" descr="Picture 2"/>
          <p:cNvPicPr preferRelativeResize="0"/>
          <p:nvPr/>
        </p:nvPicPr>
        <p:blipFill rotWithShape="1">
          <a:blip r:embed="rId15">
            <a:alphaModFix/>
          </a:blip>
          <a:srcRect l="18750" t="9629" r="19999" b="17035"/>
          <a:stretch/>
        </p:blipFill>
        <p:spPr>
          <a:xfrm>
            <a:off x="2709863" y="1066800"/>
            <a:ext cx="2749551" cy="1851025"/>
          </a:xfrm>
          <a:prstGeom prst="rect">
            <a:avLst/>
          </a:prstGeom>
          <a:noFill/>
          <a:ln>
            <a:noFill/>
          </a:ln>
        </p:spPr>
      </p:pic>
      <p:pic>
        <p:nvPicPr>
          <p:cNvPr id="130" name="Google Shape;130;p7" descr="Picture 10"/>
          <p:cNvPicPr preferRelativeResize="0"/>
          <p:nvPr/>
        </p:nvPicPr>
        <p:blipFill rotWithShape="1">
          <a:blip r:embed="rId16">
            <a:alphaModFix/>
          </a:blip>
          <a:srcRect/>
          <a:stretch/>
        </p:blipFill>
        <p:spPr>
          <a:xfrm>
            <a:off x="76200" y="1066800"/>
            <a:ext cx="2641600" cy="1752600"/>
          </a:xfrm>
          <a:prstGeom prst="rect">
            <a:avLst/>
          </a:prstGeom>
          <a:noFill/>
          <a:ln>
            <a:noFill/>
          </a:ln>
        </p:spPr>
      </p:pic>
      <p:pic>
        <p:nvPicPr>
          <p:cNvPr id="131" name="Google Shape;131;p7" descr="Picture 9"/>
          <p:cNvPicPr preferRelativeResize="0"/>
          <p:nvPr/>
        </p:nvPicPr>
        <p:blipFill rotWithShape="1">
          <a:blip r:embed="rId17">
            <a:alphaModFix/>
          </a:blip>
          <a:srcRect/>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8"/>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Moments from previous </a:t>
            </a:r>
            <a:endParaRPr sz="3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a:solidFill>
                  <a:srgbClr val="00B050"/>
                </a:solidFill>
                <a:latin typeface="Cambria"/>
                <a:ea typeface="Cambria"/>
                <a:cs typeface="Cambria"/>
                <a:sym typeface="Cambria"/>
              </a:rPr>
              <a:t>Chinna Shodha Yatras</a:t>
            </a:r>
            <a:endParaRPr sz="1400" b="0" i="0" u="none" strike="noStrike" cap="none">
              <a:solidFill>
                <a:srgbClr val="000000"/>
              </a:solidFill>
              <a:latin typeface="Arial"/>
              <a:ea typeface="Arial"/>
              <a:cs typeface="Arial"/>
              <a:sym typeface="Arial"/>
            </a:endParaRPr>
          </a:p>
        </p:txBody>
      </p:sp>
      <p:pic>
        <p:nvPicPr>
          <p:cNvPr id="138" name="Google Shape;138;p8"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39" name="Google Shape;139;p8"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40" name="Google Shape;140;p8"/>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1" name="Google Shape;141;p8"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42" name="Google Shape;142;p8" descr="Picture 11"/>
          <p:cNvPicPr preferRelativeResize="0"/>
          <p:nvPr/>
        </p:nvPicPr>
        <p:blipFill rotWithShape="1">
          <a:blip r:embed="rId6">
            <a:alphaModFix/>
          </a:blip>
          <a:srcRect/>
          <a:stretch/>
        </p:blipFill>
        <p:spPr>
          <a:xfrm>
            <a:off x="931862" y="1054100"/>
            <a:ext cx="3930651" cy="2171700"/>
          </a:xfrm>
          <a:prstGeom prst="rect">
            <a:avLst/>
          </a:prstGeom>
          <a:noFill/>
          <a:ln>
            <a:noFill/>
          </a:ln>
        </p:spPr>
      </p:pic>
      <p:pic>
        <p:nvPicPr>
          <p:cNvPr id="143" name="Google Shape;143;p8" descr="Picture 12"/>
          <p:cNvPicPr preferRelativeResize="0"/>
          <p:nvPr/>
        </p:nvPicPr>
        <p:blipFill rotWithShape="1">
          <a:blip r:embed="rId7">
            <a:alphaModFix/>
          </a:blip>
          <a:srcRect/>
          <a:stretch/>
        </p:blipFill>
        <p:spPr>
          <a:xfrm>
            <a:off x="241300" y="3505200"/>
            <a:ext cx="2600325" cy="1951039"/>
          </a:xfrm>
          <a:prstGeom prst="rect">
            <a:avLst/>
          </a:prstGeom>
          <a:noFill/>
          <a:ln>
            <a:noFill/>
          </a:ln>
        </p:spPr>
      </p:pic>
      <p:pic>
        <p:nvPicPr>
          <p:cNvPr id="144" name="Google Shape;144;p8" descr="Picture 13"/>
          <p:cNvPicPr preferRelativeResize="0"/>
          <p:nvPr/>
        </p:nvPicPr>
        <p:blipFill rotWithShape="1">
          <a:blip r:embed="rId8">
            <a:alphaModFix/>
          </a:blip>
          <a:srcRect/>
          <a:stretch/>
        </p:blipFill>
        <p:spPr>
          <a:xfrm>
            <a:off x="2897188" y="3505200"/>
            <a:ext cx="2600326" cy="1951039"/>
          </a:xfrm>
          <a:prstGeom prst="rect">
            <a:avLst/>
          </a:prstGeom>
          <a:noFill/>
          <a:ln>
            <a:noFill/>
          </a:ln>
        </p:spPr>
      </p:pic>
      <p:pic>
        <p:nvPicPr>
          <p:cNvPr id="145" name="Google Shape;145;p8" descr="Picture 14"/>
          <p:cNvPicPr preferRelativeResize="0"/>
          <p:nvPr/>
        </p:nvPicPr>
        <p:blipFill rotWithShape="1">
          <a:blip r:embed="rId9">
            <a:alphaModFix/>
          </a:blip>
          <a:srcRect/>
          <a:stretch/>
        </p:blipFill>
        <p:spPr>
          <a:xfrm>
            <a:off x="1012825" y="5716587"/>
            <a:ext cx="3765550" cy="2825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9"/>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9"/>
          <p:cNvSpPr txBox="1"/>
          <p:nvPr/>
        </p:nvSpPr>
        <p:spPr>
          <a:xfrm>
            <a:off x="121920" y="196849"/>
            <a:ext cx="5329800" cy="84966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Previous Yatras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First Chinna Shodha Yatra </a:t>
            </a:r>
            <a:r>
              <a:rPr lang="en-US" sz="1200" b="0" i="0" u="none" strike="noStrike" cap="none">
                <a:solidFill>
                  <a:srgbClr val="000000"/>
                </a:solidFill>
                <a:latin typeface="Cambria"/>
                <a:ea typeface="Cambria"/>
                <a:cs typeface="Cambria"/>
                <a:sym typeface="Cambria"/>
              </a:rPr>
              <a:t>was held in April- May 2011 in Duggondi Mandal of Dist Warangal.  23 students (6 girls) from NITW, MRIM and others participated. The feedback indicated that the objectives were fully achieved.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a:solidFill>
                  <a:srgbClr val="000000"/>
                </a:solidFill>
                <a:latin typeface="Cambria"/>
                <a:ea typeface="Cambria"/>
                <a:cs typeface="Cambria"/>
                <a:sym typeface="Cambria"/>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Second Chinna Shodha Yatra </a:t>
            </a:r>
            <a:r>
              <a:rPr lang="en-US" sz="1200" b="0" i="0" u="none" strike="noStrike" cap="none">
                <a:solidFill>
                  <a:srgbClr val="000000"/>
                </a:solidFill>
                <a:latin typeface="Cambria"/>
                <a:ea typeface="Cambria"/>
                <a:cs typeface="Cambria"/>
                <a:sym typeface="Cambria"/>
              </a:rPr>
              <a:t>was organized during 18-20 November 2011 in Kothaguda Mandal of Warangal Dist from the</a:t>
            </a:r>
            <a:r>
              <a:rPr lang="en-US" sz="1200" b="1" i="0" u="none" strike="noStrike" cap="none">
                <a:solidFill>
                  <a:srgbClr val="000000"/>
                </a:solidFill>
                <a:latin typeface="Cambria"/>
                <a:ea typeface="Cambria"/>
                <a:cs typeface="Cambria"/>
                <a:sym typeface="Cambria"/>
              </a:rPr>
              <a:t> </a:t>
            </a:r>
            <a:r>
              <a:rPr lang="en-US" sz="1200" b="0" i="1" u="none" strike="noStrike" cap="none">
                <a:solidFill>
                  <a:srgbClr val="000000"/>
                </a:solidFill>
                <a:latin typeface="Cambria"/>
                <a:ea typeface="Cambria"/>
                <a:cs typeface="Cambria"/>
                <a:sym typeface="Cambria"/>
              </a:rPr>
              <a:t>historic </a:t>
            </a:r>
            <a:r>
              <a:rPr lang="en-US" sz="1200" b="1" i="1" u="none" strike="noStrike" cap="none">
                <a:solidFill>
                  <a:srgbClr val="000000"/>
                </a:solidFill>
                <a:latin typeface="Cambria"/>
                <a:ea typeface="Cambria"/>
                <a:cs typeface="Cambria"/>
                <a:sym typeface="Cambria"/>
              </a:rPr>
              <a:t>Pakhal Cheruvu</a:t>
            </a:r>
            <a:r>
              <a:rPr lang="en-US" sz="1200" b="0" i="0" u="none" strike="noStrike" cap="none">
                <a:solidFill>
                  <a:srgbClr val="000000"/>
                </a:solidFill>
                <a:latin typeface="Cambria"/>
                <a:ea typeface="Cambria"/>
                <a:cs typeface="Cambria"/>
                <a:sym typeface="Cambria"/>
              </a:rPr>
              <a:t> (Reservoir) constructed by the Rulers of KAKATIYA Dynasty, 800 years back for irrigation purposes to Gangaram through tribal belt and reserve Forest. 27 participants (5 girls) from NITW, Vagdevi Inst of Management, Two Professors made the Yatra very meaningful by their participation.</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Third Chinna Shodha Yatra </a:t>
            </a:r>
            <a:r>
              <a:rPr lang="en-US" sz="1200" b="0" i="0" u="none" strike="noStrike" cap="none">
                <a:solidFill>
                  <a:srgbClr val="000000"/>
                </a:solidFill>
                <a:latin typeface="Cambria"/>
                <a:ea typeface="Cambria"/>
                <a:cs typeface="Cambria"/>
                <a:sym typeface="Cambria"/>
              </a:rPr>
              <a:t>was held during 24-26 February 2012 in Mahabubnagar District. The Yatra commenced at Achampet and ended at Bakaram. 28 (including 4 girls) Participants from NITW, MRIM, Vagdevi Inst of Mgmt, Gurunanak Engg College, ITC etc made the Yatra a memorable one. The drought stricken, barren lands of this region provided us a deep insight into the livelihood strategies of the tribal people living in this area. </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Fourth Chinna Shodha Yatra </a:t>
            </a:r>
            <a:r>
              <a:rPr lang="en-US" sz="1200" b="0" i="0" u="none" strike="noStrike" cap="none">
                <a:solidFill>
                  <a:srgbClr val="000000"/>
                </a:solidFill>
                <a:latin typeface="Cambria"/>
                <a:ea typeface="Cambria"/>
                <a:cs typeface="Cambria"/>
                <a:sym typeface="Cambria"/>
              </a:rPr>
              <a:t>was conducted in Dist Khammam during 15-17 June 2012 from Chintur to Motugudem. 26 participants including a farmer, inter students, and students from NITW, IIIT, IIT, Kharagpur etc. A distance of 45 km was covered in deep forests and amongst adivasis.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Fifth Chinna Shodha Yatra  </a:t>
            </a:r>
            <a:r>
              <a:rPr lang="en-US" sz="1200" b="0" i="0" u="none" strike="noStrike" cap="none">
                <a:solidFill>
                  <a:srgbClr val="000000"/>
                </a:solidFill>
                <a:latin typeface="Cambria"/>
                <a:ea typeface="Cambria"/>
                <a:cs typeface="Cambria"/>
                <a:sym typeface="Cambria"/>
              </a:rPr>
              <a:t>was organized in Dist Karimnagar from Kataram to Mahadevpur during 02-04 November 2012. 32 participants explored the agri-belt and forests besides enjoying the flooded rivers and rivulets. Bath in the mighty Godavari River was the highlight of the yatra. Walking more than half the route in mud was a great experience.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Sixth Chinna Shodha Yatra </a:t>
            </a:r>
            <a:r>
              <a:rPr lang="en-US" sz="1200" b="1" i="0" u="none" strike="noStrike" cap="none">
                <a:solidFill>
                  <a:srgbClr val="00000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was</a:t>
            </a:r>
            <a:r>
              <a:rPr lang="en-US" sz="1200" b="0" i="0" u="none" strike="noStrike" cap="none">
                <a:solidFill>
                  <a:srgbClr val="00B050"/>
                </a:solidFill>
                <a:latin typeface="Cambria"/>
                <a:ea typeface="Cambria"/>
                <a:cs typeface="Cambria"/>
                <a:sym typeface="Cambria"/>
              </a:rPr>
              <a:t> </a:t>
            </a:r>
            <a:r>
              <a:rPr lang="en-US" sz="1200" b="0" i="0" u="none" strike="noStrike" cap="none">
                <a:solidFill>
                  <a:srgbClr val="000000"/>
                </a:solidFill>
                <a:latin typeface="Cambria"/>
                <a:ea typeface="Cambria"/>
                <a:cs typeface="Cambria"/>
                <a:sym typeface="Cambria"/>
              </a:rPr>
              <a:t>held in Adilabad district mostly in Tribal belt. During March 1-3, 2013 the yatra journeyed from DhannuraB to Indravalli. Age group ranged from 65- 16 years. 36 participants spent very useful three days interacting extensively with women, children, farmers and elders.</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Seventh Chinna Shodha Yatra </a:t>
            </a:r>
            <a:r>
              <a:rPr lang="en-US" sz="1200" b="0" i="0" u="none" strike="noStrike" cap="none">
                <a:solidFill>
                  <a:srgbClr val="000000"/>
                </a:solidFill>
                <a:latin typeface="Cambria"/>
                <a:ea typeface="Cambria"/>
                <a:cs typeface="Cambria"/>
                <a:sym typeface="Cambria"/>
              </a:rPr>
              <a:t>was conducted from Palakonda to Veeraghattam villages of Srikakulam District during 21st – 23rd June, 2013.  26 participants walked through a scenic green hills  for a distance of  about  52 km. Yatries were composed from a wide spectrum making the interactiion rich and varied.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a:solidFill>
                  <a:srgbClr val="00B050"/>
                </a:solidFill>
                <a:latin typeface="Cambria"/>
                <a:ea typeface="Cambria"/>
                <a:cs typeface="Cambria"/>
                <a:sym typeface="Cambria"/>
              </a:rPr>
              <a:t>Eighth Chinna Shodha Yatra </a:t>
            </a:r>
            <a:r>
              <a:rPr lang="en-US" sz="1200" b="0" i="0" u="none" strike="noStrike" cap="none">
                <a:solidFill>
                  <a:srgbClr val="000000"/>
                </a:solidFill>
                <a:latin typeface="Cambria"/>
                <a:ea typeface="Cambria"/>
                <a:cs typeface="Cambria"/>
                <a:sym typeface="Cambria"/>
              </a:rPr>
              <a:t>was held from 27-29 September 2013 from SriKalahasti to Kotha kandriga in Chittoor District. 34 participants actively involved in the yatra and walked  51 kms.  Few foreigners also participated in this yatra and shared their experiences as memorable and meaningful.</a:t>
            </a:r>
            <a:endParaRPr sz="1400" b="0" i="0" u="none" strike="noStrike" cap="none">
              <a:solidFill>
                <a:srgbClr val="000000"/>
              </a:solidFill>
              <a:latin typeface="Arial"/>
              <a:ea typeface="Arial"/>
              <a:cs typeface="Arial"/>
              <a:sym typeface="Arial"/>
            </a:endParaRPr>
          </a:p>
        </p:txBody>
      </p:sp>
      <p:pic>
        <p:nvPicPr>
          <p:cNvPr id="153" name="Google Shape;153;p9"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54" name="Google Shape;154;p9"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155" name="Google Shape;155;p9"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6610</Words>
  <Application>Microsoft Office PowerPoint</Application>
  <PresentationFormat>On-screen Show (4:3)</PresentationFormat>
  <Paragraphs>248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Courier New</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dc:creator>
  <cp:lastModifiedBy>palle srujana</cp:lastModifiedBy>
  <cp:revision>13</cp:revision>
  <dcterms:modified xsi:type="dcterms:W3CDTF">2024-08-04T12:09:24Z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2023-11-25T13:15:23Z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f861b283-b4bb-429a-b328-dc025cdff761</vt:lpwstr>
  </property>
  <property fmtid="{D5CDD505-2E9C-101B-9397-08002B2CF9AE}" pid="7" name="MSIP_Label_defa4170-0d19-0005-0004-bc88714345d2_ActionId">
    <vt:lpwstr>77d73b44-6bd8-43ea-a507-5e88a9f75ead</vt:lpwstr>
  </property>
  <property fmtid="{D5CDD505-2E9C-101B-9397-08002B2CF9AE}" pid="8" name="MSIP_Label_defa4170-0d19-0005-0004-bc88714345d2_ContentBits">
    <vt:lpwstr>0</vt:lpwstr>
  </property>
</Properties>
</file>